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9" r:id="rId2"/>
    <p:sldId id="376" r:id="rId3"/>
    <p:sldId id="377" r:id="rId4"/>
    <p:sldId id="378" r:id="rId5"/>
    <p:sldId id="392" r:id="rId6"/>
    <p:sldId id="395" r:id="rId7"/>
    <p:sldId id="396" r:id="rId8"/>
    <p:sldId id="393" r:id="rId9"/>
    <p:sldId id="384" r:id="rId10"/>
    <p:sldId id="400" r:id="rId11"/>
    <p:sldId id="385" r:id="rId12"/>
    <p:sldId id="422" r:id="rId13"/>
    <p:sldId id="403" r:id="rId14"/>
    <p:sldId id="404" r:id="rId15"/>
    <p:sldId id="408" r:id="rId16"/>
    <p:sldId id="406" r:id="rId17"/>
    <p:sldId id="407" r:id="rId18"/>
    <p:sldId id="409" r:id="rId19"/>
    <p:sldId id="411" r:id="rId20"/>
    <p:sldId id="416" r:id="rId21"/>
    <p:sldId id="410" r:id="rId22"/>
    <p:sldId id="424" r:id="rId23"/>
    <p:sldId id="425" r:id="rId24"/>
    <p:sldId id="430" r:id="rId25"/>
    <p:sldId id="429" r:id="rId26"/>
    <p:sldId id="431" r:id="rId27"/>
    <p:sldId id="434" r:id="rId28"/>
    <p:sldId id="433" r:id="rId29"/>
    <p:sldId id="435" r:id="rId30"/>
    <p:sldId id="432" r:id="rId31"/>
    <p:sldId id="427" r:id="rId32"/>
    <p:sldId id="417" r:id="rId33"/>
    <p:sldId id="418" r:id="rId34"/>
    <p:sldId id="419" r:id="rId35"/>
    <p:sldId id="4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80259" autoAdjust="0"/>
  </p:normalViewPr>
  <p:slideViewPr>
    <p:cSldViewPr snapToGrid="0" showGuides="1">
      <p:cViewPr varScale="1">
        <p:scale>
          <a:sx n="91" d="100"/>
          <a:sy n="91" d="100"/>
        </p:scale>
        <p:origin x="792" y="90"/>
      </p:cViewPr>
      <p:guideLst/>
    </p:cSldViewPr>
  </p:slideViewPr>
  <p:outlineViewPr>
    <p:cViewPr>
      <p:scale>
        <a:sx n="33" d="100"/>
        <a:sy n="33" d="100"/>
      </p:scale>
      <p:origin x="0" y="0"/>
    </p:cViewPr>
  </p:outlineViewPr>
  <p:notesTextViewPr>
    <p:cViewPr>
      <p:scale>
        <a:sx n="1" d="1"/>
        <a:sy n="1" d="1"/>
      </p:scale>
      <p:origin x="0" y="-72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regeringen.local\Filer\UserFolders\PiaSj\Fortbildning,%20presentationer,%20tj&#228;nsteresor\2020%20Den%20nordiska%20tr&#228;staden,%20Helsing&#246;r\be29.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FI" dirty="0"/>
              <a:t>Invånare i Mariehamn</a:t>
            </a:r>
            <a:r>
              <a:rPr lang="sv-FI" baseline="0" dirty="0"/>
              <a:t> 1861-2010</a:t>
            </a:r>
            <a:endParaRPr lang="sv-F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FI"/>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Blad1!$A$6:$A$22</c:f>
              <c:numCache>
                <c:formatCode>General</c:formatCode>
                <c:ptCount val="17"/>
                <c:pt idx="0">
                  <c:v>1861</c:v>
                </c:pt>
                <c:pt idx="1">
                  <c:v>1870</c:v>
                </c:pt>
                <c:pt idx="2">
                  <c:v>1880</c:v>
                </c:pt>
                <c:pt idx="3">
                  <c:v>1890</c:v>
                </c:pt>
                <c:pt idx="4">
                  <c:v>1900</c:v>
                </c:pt>
                <c:pt idx="5">
                  <c:v>1910</c:v>
                </c:pt>
                <c:pt idx="6">
                  <c:v>1920</c:v>
                </c:pt>
                <c:pt idx="7">
                  <c:v>1930</c:v>
                </c:pt>
                <c:pt idx="8">
                  <c:v>1940</c:v>
                </c:pt>
                <c:pt idx="9">
                  <c:v>1950</c:v>
                </c:pt>
                <c:pt idx="10">
                  <c:v>1960</c:v>
                </c:pt>
                <c:pt idx="11">
                  <c:v>1970</c:v>
                </c:pt>
                <c:pt idx="12">
                  <c:v>1980</c:v>
                </c:pt>
                <c:pt idx="13">
                  <c:v>1990</c:v>
                </c:pt>
                <c:pt idx="14">
                  <c:v>2000</c:v>
                </c:pt>
                <c:pt idx="15">
                  <c:v>2010</c:v>
                </c:pt>
                <c:pt idx="16">
                  <c:v>2019</c:v>
                </c:pt>
              </c:numCache>
            </c:numRef>
          </c:xVal>
          <c:yVal>
            <c:numRef>
              <c:f>Blad1!$B$6:$B$22</c:f>
              <c:numCache>
                <c:formatCode>#,##0</c:formatCode>
                <c:ptCount val="17"/>
                <c:pt idx="0">
                  <c:v>35</c:v>
                </c:pt>
                <c:pt idx="1">
                  <c:v>258</c:v>
                </c:pt>
                <c:pt idx="2">
                  <c:v>416</c:v>
                </c:pt>
                <c:pt idx="3">
                  <c:v>618</c:v>
                </c:pt>
                <c:pt idx="4">
                  <c:v>1004</c:v>
                </c:pt>
                <c:pt idx="5">
                  <c:v>1015</c:v>
                </c:pt>
                <c:pt idx="6">
                  <c:v>1074</c:v>
                </c:pt>
                <c:pt idx="7">
                  <c:v>1469</c:v>
                </c:pt>
                <c:pt idx="8">
                  <c:v>2617</c:v>
                </c:pt>
                <c:pt idx="9">
                  <c:v>3273</c:v>
                </c:pt>
                <c:pt idx="10">
                  <c:v>6685</c:v>
                </c:pt>
                <c:pt idx="11">
                  <c:v>8546</c:v>
                </c:pt>
                <c:pt idx="12">
                  <c:v>9553</c:v>
                </c:pt>
                <c:pt idx="13">
                  <c:v>10263</c:v>
                </c:pt>
                <c:pt idx="14">
                  <c:v>10488</c:v>
                </c:pt>
                <c:pt idx="15">
                  <c:v>11197</c:v>
                </c:pt>
                <c:pt idx="16">
                  <c:v>11667</c:v>
                </c:pt>
              </c:numCache>
            </c:numRef>
          </c:yVal>
          <c:smooth val="0"/>
          <c:extLst>
            <c:ext xmlns:c16="http://schemas.microsoft.com/office/drawing/2014/chart" uri="{C3380CC4-5D6E-409C-BE32-E72D297353CC}">
              <c16:uniqueId val="{00000000-049B-4374-BA05-D667EF49D2ED}"/>
            </c:ext>
          </c:extLst>
        </c:ser>
        <c:dLbls>
          <c:showLegendKey val="0"/>
          <c:showVal val="0"/>
          <c:showCatName val="0"/>
          <c:showSerName val="0"/>
          <c:showPercent val="0"/>
          <c:showBubbleSize val="0"/>
        </c:dLbls>
        <c:axId val="433589072"/>
        <c:axId val="433584152"/>
      </c:scatterChart>
      <c:valAx>
        <c:axId val="433589072"/>
        <c:scaling>
          <c:orientation val="minMax"/>
          <c:max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FI"/>
          </a:p>
        </c:txPr>
        <c:crossAx val="433584152"/>
        <c:crosses val="autoZero"/>
        <c:crossBetween val="midCat"/>
      </c:valAx>
      <c:valAx>
        <c:axId val="433584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FI"/>
          </a:p>
        </c:txPr>
        <c:crossAx val="4335890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0.66396</cdr:x>
      <cdr:y>0.57967</cdr:y>
    </cdr:from>
    <cdr:to>
      <cdr:x>0.66396</cdr:x>
      <cdr:y>0.90293</cdr:y>
    </cdr:to>
    <cdr:cxnSp macro="">
      <cdr:nvCxnSpPr>
        <cdr:cNvPr id="3" name="Rak pilkoppling 2">
          <a:extLst xmlns:a="http://schemas.openxmlformats.org/drawingml/2006/main">
            <a:ext uri="{FF2B5EF4-FFF2-40B4-BE49-F238E27FC236}">
              <a16:creationId xmlns:a16="http://schemas.microsoft.com/office/drawing/2014/main" id="{A7E8FBA1-B532-4C82-A20E-1A2A21DD9647}"/>
            </a:ext>
          </a:extLst>
        </cdr:cNvPr>
        <cdr:cNvCxnSpPr/>
      </cdr:nvCxnSpPr>
      <cdr:spPr>
        <a:xfrm xmlns:a="http://schemas.openxmlformats.org/drawingml/2006/main" flipV="1">
          <a:off x="3035643" y="1684013"/>
          <a:ext cx="0" cy="939112"/>
        </a:xfrm>
        <a:prstGeom xmlns:a="http://schemas.openxmlformats.org/drawingml/2006/main" prst="straightConnector1">
          <a:avLst/>
        </a:prstGeom>
        <a:ln xmlns:a="http://schemas.openxmlformats.org/drawingml/2006/main" w="38100" cap="flat" cmpd="sng" algn="ctr">
          <a:solidFill>
            <a:schemeClr val="accent3"/>
          </a:solidFill>
          <a:prstDash val="solid"/>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A79E0-25DA-4A45-8BFA-273C9A93AB8E}" type="datetimeFigureOut">
              <a:rPr lang="sv-FI" smtClean="0"/>
              <a:t>08-11-2021</a:t>
            </a:fld>
            <a:endParaRPr lang="sv-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3F788-FB88-4367-9CDB-16BC5A8EBB9E}" type="slidenum">
              <a:rPr lang="sv-FI" smtClean="0"/>
              <a:t>‹#›</a:t>
            </a:fld>
            <a:endParaRPr lang="sv-FI"/>
          </a:p>
        </p:txBody>
      </p:sp>
    </p:spTree>
    <p:extLst>
      <p:ext uri="{BB962C8B-B14F-4D97-AF65-F5344CB8AC3E}">
        <p14:creationId xmlns:p14="http://schemas.microsoft.com/office/powerpoint/2010/main" val="240091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a:t>
            </a:fld>
            <a:endParaRPr lang="sv-FI" dirty="0"/>
          </a:p>
        </p:txBody>
      </p:sp>
    </p:spTree>
    <p:extLst>
      <p:ext uri="{BB962C8B-B14F-4D97-AF65-F5344CB8AC3E}">
        <p14:creationId xmlns:p14="http://schemas.microsoft.com/office/powerpoint/2010/main" val="3441145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Reviderad stadsplan 2014, upphävd stadsplan från 1998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Stadsplaneändringen initierades av planer på gruppboende för personer med funktionsnedsättning (Ålands omsorgsförbund)</a:t>
            </a:r>
          </a:p>
          <a:p>
            <a:pPr marL="171450" indent="-171450">
              <a:buFontTx/>
              <a:buChar char="-"/>
            </a:pPr>
            <a:r>
              <a:rPr lang="sv-FI" dirty="0"/>
              <a:t>Önskemål från markägaren om utökad byggrätt 575 m2 &gt; 1500 m2 (tredubblad/fyrdubblad byggrätt!)</a:t>
            </a:r>
          </a:p>
          <a:p>
            <a:pPr marL="171450" indent="-171450">
              <a:buFontTx/>
              <a:buChar char="-"/>
            </a:pPr>
            <a:r>
              <a:rPr lang="sv-FI" dirty="0"/>
              <a:t>Sänktes av stadsplanenämnden till 800 m2 &gt; 685 m2, godkändes av fullmäktige</a:t>
            </a:r>
          </a:p>
          <a:p>
            <a:pPr marL="171450" indent="-171450">
              <a:buFontTx/>
              <a:buChar char="-"/>
            </a:pPr>
            <a:r>
              <a:rPr lang="sv-FI" dirty="0"/>
              <a:t>Besvär från grannar &gt; förvaltningsdomstolen upphävde beslutet &gt; byggrätt 575 m2 enl. tidigare stadsplan (redan utökad </a:t>
            </a:r>
            <a:r>
              <a:rPr lang="sv-FI" dirty="0" err="1"/>
              <a:t>pga</a:t>
            </a:r>
            <a:r>
              <a:rPr lang="sv-FI" dirty="0"/>
              <a:t> k-huset)</a:t>
            </a:r>
          </a:p>
          <a:p>
            <a:pPr marL="171450" indent="-171450">
              <a:buFontTx/>
              <a:buChar char="-"/>
            </a:pPr>
            <a:r>
              <a:rPr lang="sv-FI" dirty="0"/>
              <a:t>Ändringar:</a:t>
            </a:r>
          </a:p>
          <a:p>
            <a:pPr marL="628650" lvl="1" indent="-171450">
              <a:buFontTx/>
              <a:buChar char="-"/>
            </a:pPr>
            <a:r>
              <a:rPr lang="sv-FI" dirty="0"/>
              <a:t>Områdesbeteckningen ändrades för att möjliggöra gruppboende</a:t>
            </a:r>
          </a:p>
          <a:p>
            <a:pPr marL="628650" lvl="1" indent="-171450">
              <a:buFontTx/>
              <a:buChar char="-"/>
            </a:pPr>
            <a:r>
              <a:rPr lang="sv-FI" dirty="0"/>
              <a:t>Något förstorad byggnadsyta mot gården</a:t>
            </a:r>
          </a:p>
          <a:p>
            <a:pPr marL="628650" lvl="1" indent="-171450">
              <a:buFontTx/>
              <a:buChar char="-"/>
            </a:pPr>
            <a:r>
              <a:rPr lang="sv-FI" dirty="0"/>
              <a:t>Förskjuten tomtgräns vid ev. styckning &gt; skedde 2018 då K-hustomten såldes</a:t>
            </a:r>
          </a:p>
          <a:p>
            <a:pPr marL="171450" indent="-171450">
              <a:buFontTx/>
              <a:buChar char="-"/>
            </a:pPr>
            <a:r>
              <a:rPr lang="sv-FI" dirty="0"/>
              <a:t>Konsekvenser:</a:t>
            </a:r>
          </a:p>
          <a:p>
            <a:pPr marL="628650" lvl="1" indent="-171450">
              <a:buFontTx/>
              <a:buChar char="-"/>
            </a:pPr>
            <a:r>
              <a:rPr lang="sv-FI" dirty="0"/>
              <a:t>Utökad byggrätt kommer inte de nya K-husägarna till del</a:t>
            </a:r>
          </a:p>
          <a:p>
            <a:pPr marL="628650" lvl="1" indent="-171450">
              <a:buFontTx/>
              <a:buChar char="-"/>
            </a:pPr>
            <a:r>
              <a:rPr lang="sv-FI" dirty="0"/>
              <a:t>Byggnadsytan sträcker sig över det gamla uthuset &gt; revs 2010</a:t>
            </a:r>
          </a:p>
        </p:txBody>
      </p:sp>
      <p:sp>
        <p:nvSpPr>
          <p:cNvPr id="4" name="Platshållare för bildnummer 3"/>
          <p:cNvSpPr>
            <a:spLocks noGrp="1"/>
          </p:cNvSpPr>
          <p:nvPr>
            <p:ph type="sldNum" sz="quarter" idx="5"/>
          </p:nvPr>
        </p:nvSpPr>
        <p:spPr/>
        <p:txBody>
          <a:bodyPr/>
          <a:lstStyle/>
          <a:p>
            <a:fld id="{90A3F788-FB88-4367-9CDB-16BC5A8EBB9E}" type="slidenum">
              <a:rPr lang="sv-FI" smtClean="0"/>
              <a:t>10</a:t>
            </a:fld>
            <a:endParaRPr lang="sv-FI"/>
          </a:p>
        </p:txBody>
      </p:sp>
    </p:spTree>
    <p:extLst>
      <p:ext uri="{BB962C8B-B14F-4D97-AF65-F5344CB8AC3E}">
        <p14:creationId xmlns:p14="http://schemas.microsoft.com/office/powerpoint/2010/main" val="424656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Uthuset revs 2010, innan planändringen gått igenom</a:t>
            </a:r>
          </a:p>
          <a:p>
            <a:pPr marL="171450" indent="-171450">
              <a:buFontTx/>
              <a:buChar char="-"/>
            </a:pPr>
            <a:r>
              <a:rPr lang="sv-FI" dirty="0"/>
              <a:t>Stort nybygge utan förankring i byggnadstraditionen</a:t>
            </a:r>
          </a:p>
          <a:p>
            <a:pPr marL="171450" indent="-171450">
              <a:buFontTx/>
              <a:buChar char="-"/>
            </a:pPr>
            <a:r>
              <a:rPr lang="sv-FI" dirty="0"/>
              <a:t>Hela den gamla innergården används som parkering &gt; Plank har byggts av K-husets ägare</a:t>
            </a:r>
          </a:p>
          <a:p>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11</a:t>
            </a:fld>
            <a:endParaRPr lang="sv-FI"/>
          </a:p>
        </p:txBody>
      </p:sp>
    </p:spTree>
    <p:extLst>
      <p:ext uri="{BB962C8B-B14F-4D97-AF65-F5344CB8AC3E}">
        <p14:creationId xmlns:p14="http://schemas.microsoft.com/office/powerpoint/2010/main" val="406162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Det k-märkta husets nya ägare har genomfört en varsam restaurering</a:t>
            </a:r>
          </a:p>
          <a:p>
            <a:pPr marL="171450" indent="-171450">
              <a:buFontTx/>
              <a:buChar char="-"/>
            </a:pPr>
            <a:r>
              <a:rPr lang="sv-FI" dirty="0" err="1"/>
              <a:t>Chiewitzpriset</a:t>
            </a:r>
            <a:r>
              <a:rPr lang="sv-FI" dirty="0"/>
              <a:t> 2020 för att i samarbete med landskapets kulturbyrå ”</a:t>
            </a:r>
            <a:r>
              <a:rPr lang="sv-FI" b="0" i="0" dirty="0">
                <a:solidFill>
                  <a:srgbClr val="111111"/>
                </a:solidFill>
                <a:effectLst/>
                <a:latin typeface="benton-sans"/>
              </a:rPr>
              <a:t>på ett föredömligt sätt renoverat byggnaden och visat stor omsorg för dess ursprungliga karaktär. Även interiören har på ett smakfullt sätt upprustats till de minsta detaljerna med respekt för den ursprungliga byggnadsstilen”</a:t>
            </a:r>
          </a:p>
          <a:p>
            <a:pPr marL="171450" indent="-171450">
              <a:buFontTx/>
              <a:buChar char="-"/>
            </a:pPr>
            <a:endParaRPr lang="sv-FI" b="0" i="0" dirty="0">
              <a:solidFill>
                <a:srgbClr val="111111"/>
              </a:solidFill>
              <a:effectLst/>
              <a:latin typeface="benton-sans"/>
            </a:endParaRPr>
          </a:p>
          <a:p>
            <a:pPr marL="171450" indent="-171450">
              <a:buFontTx/>
              <a:buChar char="-"/>
            </a:pPr>
            <a:r>
              <a:rPr lang="sv-FI" b="1" dirty="0"/>
              <a:t>K-märkningen avgörande för bevarandet</a:t>
            </a:r>
          </a:p>
          <a:p>
            <a:pPr marL="171450" indent="-171450">
              <a:buFontTx/>
              <a:buChar char="-"/>
            </a:pPr>
            <a:r>
              <a:rPr lang="sv-FI" b="1" dirty="0"/>
              <a:t>Gårdsmiljön och uthuset fick ge vika för den utökade byggrätten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Övergången till privat ägo (boende) gynnsamt för K-huset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Den utökade byggrätten kommer inte de nya K-husägarna till del</a:t>
            </a:r>
          </a:p>
          <a:p>
            <a:pPr marL="171450" indent="-171450">
              <a:buFontTx/>
              <a:buChar char="-"/>
            </a:pPr>
            <a:endParaRPr lang="sv-FI" b="1"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12</a:t>
            </a:fld>
            <a:endParaRPr lang="sv-FI" dirty="0"/>
          </a:p>
        </p:txBody>
      </p:sp>
    </p:spTree>
    <p:extLst>
      <p:ext uri="{BB962C8B-B14F-4D97-AF65-F5344CB8AC3E}">
        <p14:creationId xmlns:p14="http://schemas.microsoft.com/office/powerpoint/2010/main" val="254616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Uppfört 1928, K-märkt 1979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Ursprungligen hyresbostäder (ettor) för arbetarfamiljer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Ägdes senare av Mariehamns stad och fungerade som boende för missbrukare &gt; ganska nergånget, en del polis- och brandutryckningar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I början av 2010-talet dåligt skick, ”Riv huset och bygg ett vackert hus i stället” (företagare inom byggbranschen)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13</a:t>
            </a:fld>
            <a:endParaRPr lang="sv-FI"/>
          </a:p>
        </p:txBody>
      </p:sp>
    </p:spTree>
    <p:extLst>
      <p:ext uri="{BB962C8B-B14F-4D97-AF65-F5344CB8AC3E}">
        <p14:creationId xmlns:p14="http://schemas.microsoft.com/office/powerpoint/2010/main" val="240876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2014 stadsplaneändring</a:t>
            </a:r>
          </a:p>
          <a:p>
            <a:pPr marL="628650" lvl="1" indent="-171450">
              <a:buFontTx/>
              <a:buChar char="-"/>
            </a:pPr>
            <a:r>
              <a:rPr lang="sv-FI" i="1" dirty="0"/>
              <a:t>Sänkt</a:t>
            </a:r>
            <a:r>
              <a:rPr lang="sv-FI" dirty="0"/>
              <a:t> byggrätt från 480 m2 till 455 m2 exkl. K-hus</a:t>
            </a:r>
          </a:p>
          <a:p>
            <a:pPr marL="628650" lvl="1" indent="-171450">
              <a:buFontTx/>
              <a:buChar char="-"/>
            </a:pPr>
            <a:r>
              <a:rPr lang="sv-FI" dirty="0"/>
              <a:t>Omdisponerad byggrätt</a:t>
            </a:r>
          </a:p>
          <a:p>
            <a:pPr marL="628650" lvl="1" indent="-171450">
              <a:buFontTx/>
              <a:buChar char="-"/>
            </a:pPr>
            <a:r>
              <a:rPr lang="sv-FI" dirty="0"/>
              <a:t>Något utvidgade skyddsbestämmelser för K-huset</a:t>
            </a:r>
          </a:p>
          <a:p>
            <a:pPr marL="628650" lvl="1" indent="-171450">
              <a:buFontTx/>
              <a:buChar char="-"/>
            </a:pPr>
            <a:endParaRPr lang="sv-FI" dirty="0"/>
          </a:p>
          <a:p>
            <a:pPr marL="171450" indent="-171450">
              <a:buFontTx/>
              <a:buChar cha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14</a:t>
            </a:fld>
            <a:endParaRPr lang="sv-FI"/>
          </a:p>
        </p:txBody>
      </p:sp>
    </p:spTree>
    <p:extLst>
      <p:ext uri="{BB962C8B-B14F-4D97-AF65-F5344CB8AC3E}">
        <p14:creationId xmlns:p14="http://schemas.microsoft.com/office/powerpoint/2010/main" val="2685175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Ett mindre fastighetsbolag köpte fastigheten 2015 och renoverade K-huset till bostäder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Restaurering genomfördes i samråd med kulturbyrån &gt; flera ändringar som bättre stämmer överens med byggnadens ursprungliga stil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Dock vissa större förändringar som t.ex. nya, större verandor och balkonger</a:t>
            </a:r>
          </a:p>
        </p:txBody>
      </p:sp>
      <p:sp>
        <p:nvSpPr>
          <p:cNvPr id="4" name="Platshållare för bildnummer 3"/>
          <p:cNvSpPr>
            <a:spLocks noGrp="1"/>
          </p:cNvSpPr>
          <p:nvPr>
            <p:ph type="sldNum" sz="quarter" idx="5"/>
          </p:nvPr>
        </p:nvSpPr>
        <p:spPr/>
        <p:txBody>
          <a:bodyPr/>
          <a:lstStyle/>
          <a:p>
            <a:fld id="{90A3F788-FB88-4367-9CDB-16BC5A8EBB9E}" type="slidenum">
              <a:rPr lang="sv-FI" smtClean="0"/>
              <a:t>15</a:t>
            </a:fld>
            <a:endParaRPr lang="sv-FI"/>
          </a:p>
        </p:txBody>
      </p:sp>
    </p:spTree>
    <p:extLst>
      <p:ext uri="{BB962C8B-B14F-4D97-AF65-F5344CB8AC3E}">
        <p14:creationId xmlns:p14="http://schemas.microsoft.com/office/powerpoint/2010/main" val="70779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K-märkningen gällde endast exteriören &gt; av den ursprungliga interiören finns inte mycket kvar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Invändigt slogs de små ettorna ihop till tvåor och treor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Vedspisarna bevarades men t.ex. innerpanelen av pärlspont fick stryka på foten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T.ex. badrum och köksutrymmen var klart undermåliga, underhållet eftersatt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Byggnaden har gått från ett nergånget hus med dåligt rykte till eftertraktade bostäder på paradplats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Marknadsförs som ”Återskapad kultur med modern funktion”, ”exklusivt restaurerade </a:t>
            </a:r>
            <a:r>
              <a:rPr lang="sv-FI" dirty="0" err="1"/>
              <a:t>penthouselägenheter</a:t>
            </a:r>
            <a:r>
              <a:rPr lang="sv-FI"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err="1"/>
              <a:t>Gentrifieringsprocess</a:t>
            </a: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16</a:t>
            </a:fld>
            <a:endParaRPr lang="sv-FI"/>
          </a:p>
        </p:txBody>
      </p:sp>
    </p:spTree>
    <p:extLst>
      <p:ext uri="{BB962C8B-B14F-4D97-AF65-F5344CB8AC3E}">
        <p14:creationId xmlns:p14="http://schemas.microsoft.com/office/powerpoint/2010/main" val="271664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err="1"/>
              <a:t>Chiewitzpriset</a:t>
            </a:r>
            <a:r>
              <a:rPr lang="sv-FI" dirty="0"/>
              <a:t> 2017</a:t>
            </a: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Tack vare utökad byggrätt kunde ett stort flerbostadshus i två våningar + källarvåning + torn uppföras i det gamla husets absoluta närhet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Nybyggnaden från 2019 i platsgjuten betongstomme med puts/träfasader och plåttak, även lägenhetsavskiljande väggar och badrum i betong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Gårdsytorna planeras enligt prospektet ”med vackert avskärmat innergårdsområde med gräsmattor och planteringar”</a:t>
            </a:r>
            <a:r>
              <a:rPr lang="sv-FI" dirty="0"/>
              <a:t> – av detta syns ingenting i praktiken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K-märkningen och den utökade byggrätten sannolikt avgörande för bevarande och restaurering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Nybygget ganska kreativ tolkning av byggrätten...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17</a:t>
            </a:fld>
            <a:endParaRPr lang="sv-FI"/>
          </a:p>
        </p:txBody>
      </p:sp>
    </p:spTree>
    <p:extLst>
      <p:ext uri="{BB962C8B-B14F-4D97-AF65-F5344CB8AC3E}">
        <p14:creationId xmlns:p14="http://schemas.microsoft.com/office/powerpoint/2010/main" val="57478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Förstärkarstation för telefonkabeln mellan Finland och Sverige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Uppfört 1928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K-märkt 1986/89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Fastigheten i Mariehamns absoluta centrum ägs av ett fastighetsbolag inom en industri- och finanskoncern</a:t>
            </a:r>
          </a:p>
        </p:txBody>
      </p:sp>
      <p:sp>
        <p:nvSpPr>
          <p:cNvPr id="4" name="Platshållare för bildnummer 3"/>
          <p:cNvSpPr>
            <a:spLocks noGrp="1"/>
          </p:cNvSpPr>
          <p:nvPr>
            <p:ph type="sldNum" sz="quarter" idx="5"/>
          </p:nvPr>
        </p:nvSpPr>
        <p:spPr/>
        <p:txBody>
          <a:bodyPr/>
          <a:lstStyle/>
          <a:p>
            <a:fld id="{90A3F788-FB88-4367-9CDB-16BC5A8EBB9E}" type="slidenum">
              <a:rPr lang="sv-FI" smtClean="0"/>
              <a:t>18</a:t>
            </a:fld>
            <a:endParaRPr lang="sv-FI"/>
          </a:p>
        </p:txBody>
      </p:sp>
    </p:spTree>
    <p:extLst>
      <p:ext uri="{BB962C8B-B14F-4D97-AF65-F5344CB8AC3E}">
        <p14:creationId xmlns:p14="http://schemas.microsoft.com/office/powerpoint/2010/main" val="4214714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Fastighetsbolaget initierade en planändring som innebar utökad byggnadsrätt från 6 629 m2 till 13 200 m2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Våningsantalet skulle höjas till upp till 8 våningar (omgivande byggnader 1-4 våningar)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Avlyftning av k-märkningen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Stadsplanen godkändes men beslutet överklagades och gick till högsta förvaltningsdomstolen som upphävde beslutet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K-märkningen fick inte lyftas av</a:t>
            </a:r>
          </a:p>
        </p:txBody>
      </p:sp>
      <p:sp>
        <p:nvSpPr>
          <p:cNvPr id="4" name="Platshållare för bildnummer 3"/>
          <p:cNvSpPr>
            <a:spLocks noGrp="1"/>
          </p:cNvSpPr>
          <p:nvPr>
            <p:ph type="sldNum" sz="quarter" idx="5"/>
          </p:nvPr>
        </p:nvSpPr>
        <p:spPr/>
        <p:txBody>
          <a:bodyPr/>
          <a:lstStyle/>
          <a:p>
            <a:fld id="{90A3F788-FB88-4367-9CDB-16BC5A8EBB9E}" type="slidenum">
              <a:rPr lang="sv-FI" smtClean="0"/>
              <a:t>19</a:t>
            </a:fld>
            <a:endParaRPr lang="sv-FI"/>
          </a:p>
        </p:txBody>
      </p:sp>
    </p:spTree>
    <p:extLst>
      <p:ext uri="{BB962C8B-B14F-4D97-AF65-F5344CB8AC3E}">
        <p14:creationId xmlns:p14="http://schemas.microsoft.com/office/powerpoint/2010/main" val="358027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Mariehamn grundat 1861, Ålands enda stad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Befolkningsstatistik 31.12.2020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Mariehamn 11 705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Landsbygden 16356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Skärgården 2068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Hela Åland 30129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Befolkningsutveckling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Stadig ökning för hela Åland, i huvudsak tack vare inflyttning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Mariehamn svagare ökning, de senaste åren stagnation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Skärgården minskar ännu starkare, landsbygden (i synnerhet Jomala) ökar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Röda pilen visar inkorporering av delar av Jomala kommun</a:t>
            </a:r>
          </a:p>
        </p:txBody>
      </p:sp>
      <p:sp>
        <p:nvSpPr>
          <p:cNvPr id="4" name="Platshållare för bildnummer 3"/>
          <p:cNvSpPr>
            <a:spLocks noGrp="1"/>
          </p:cNvSpPr>
          <p:nvPr>
            <p:ph type="sldNum" sz="quarter" idx="5"/>
          </p:nvPr>
        </p:nvSpPr>
        <p:spPr/>
        <p:txBody>
          <a:bodyPr/>
          <a:lstStyle/>
          <a:p>
            <a:fld id="{90A3F788-FB88-4367-9CDB-16BC5A8EBB9E}" type="slidenum">
              <a:rPr lang="sv-FI" smtClean="0"/>
              <a:t>2</a:t>
            </a:fld>
            <a:endParaRPr lang="sv-FI" dirty="0"/>
          </a:p>
        </p:txBody>
      </p:sp>
    </p:spTree>
    <p:extLst>
      <p:ext uri="{BB962C8B-B14F-4D97-AF65-F5344CB8AC3E}">
        <p14:creationId xmlns:p14="http://schemas.microsoft.com/office/powerpoint/2010/main" val="3072160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Omarbetad stadsplan 2019 med bibehållen k-märkning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Omfattande byggrätt (10 100 m2) men annorlunda disponerad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Fastighetsbolaget planerar stort affärs- och bostadskomplex med flera byggnadskroppar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K-huset byggs in i komplexet under glastak med solpaneler</a:t>
            </a:r>
          </a:p>
        </p:txBody>
      </p:sp>
      <p:sp>
        <p:nvSpPr>
          <p:cNvPr id="4" name="Platshållare för bildnummer 3"/>
          <p:cNvSpPr>
            <a:spLocks noGrp="1"/>
          </p:cNvSpPr>
          <p:nvPr>
            <p:ph type="sldNum" sz="quarter" idx="5"/>
          </p:nvPr>
        </p:nvSpPr>
        <p:spPr/>
        <p:txBody>
          <a:bodyPr/>
          <a:lstStyle/>
          <a:p>
            <a:fld id="{90A3F788-FB88-4367-9CDB-16BC5A8EBB9E}" type="slidenum">
              <a:rPr lang="sv-FI" smtClean="0"/>
              <a:t>20</a:t>
            </a:fld>
            <a:endParaRPr lang="sv-FI"/>
          </a:p>
        </p:txBody>
      </p:sp>
    </p:spTree>
    <p:extLst>
      <p:ext uri="{BB962C8B-B14F-4D97-AF65-F5344CB8AC3E}">
        <p14:creationId xmlns:p14="http://schemas.microsoft.com/office/powerpoint/2010/main" val="1150399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Rehabilitering av gatubilden med fyravåningshus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Anknytning till tidigare verksamhet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K-huset bevaras och får minskat underhållsbehov och kan utnyttjas bättre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Bra dialog fastighetsägaren – kulturbyrån – stadsarkitektkansliet </a:t>
            </a:r>
          </a:p>
        </p:txBody>
      </p:sp>
      <p:sp>
        <p:nvSpPr>
          <p:cNvPr id="4" name="Platshållare för bildnummer 3"/>
          <p:cNvSpPr>
            <a:spLocks noGrp="1"/>
          </p:cNvSpPr>
          <p:nvPr>
            <p:ph type="sldNum" sz="quarter" idx="5"/>
          </p:nvPr>
        </p:nvSpPr>
        <p:spPr/>
        <p:txBody>
          <a:bodyPr/>
          <a:lstStyle/>
          <a:p>
            <a:fld id="{90A3F788-FB88-4367-9CDB-16BC5A8EBB9E}" type="slidenum">
              <a:rPr lang="sv-FI" smtClean="0"/>
              <a:t>21</a:t>
            </a:fld>
            <a:endParaRPr lang="sv-FI"/>
          </a:p>
        </p:txBody>
      </p:sp>
    </p:spTree>
    <p:extLst>
      <p:ext uri="{BB962C8B-B14F-4D97-AF65-F5344CB8AC3E}">
        <p14:creationId xmlns:p14="http://schemas.microsoft.com/office/powerpoint/2010/main" val="237972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6-våningshus på innergården + 2 parkeringsvåningar</a:t>
            </a:r>
          </a:p>
        </p:txBody>
      </p:sp>
      <p:sp>
        <p:nvSpPr>
          <p:cNvPr id="4" name="Platshållare för bildnummer 3"/>
          <p:cNvSpPr>
            <a:spLocks noGrp="1"/>
          </p:cNvSpPr>
          <p:nvPr>
            <p:ph type="sldNum" sz="quarter" idx="5"/>
          </p:nvPr>
        </p:nvSpPr>
        <p:spPr/>
        <p:txBody>
          <a:bodyPr/>
          <a:lstStyle/>
          <a:p>
            <a:fld id="{90A3F788-FB88-4367-9CDB-16BC5A8EBB9E}" type="slidenum">
              <a:rPr lang="sv-FI" smtClean="0"/>
              <a:t>22</a:t>
            </a:fld>
            <a:endParaRPr lang="sv-FI"/>
          </a:p>
        </p:txBody>
      </p:sp>
    </p:spTree>
    <p:extLst>
      <p:ext uri="{BB962C8B-B14F-4D97-AF65-F5344CB8AC3E}">
        <p14:creationId xmlns:p14="http://schemas.microsoft.com/office/powerpoint/2010/main" val="373174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6-våningshus på innergården + 2 parkeringsvåningar</a:t>
            </a:r>
          </a:p>
        </p:txBody>
      </p:sp>
      <p:sp>
        <p:nvSpPr>
          <p:cNvPr id="4" name="Platshållare för bildnummer 3"/>
          <p:cNvSpPr>
            <a:spLocks noGrp="1"/>
          </p:cNvSpPr>
          <p:nvPr>
            <p:ph type="sldNum" sz="quarter" idx="5"/>
          </p:nvPr>
        </p:nvSpPr>
        <p:spPr/>
        <p:txBody>
          <a:bodyPr/>
          <a:lstStyle/>
          <a:p>
            <a:fld id="{90A3F788-FB88-4367-9CDB-16BC5A8EBB9E}" type="slidenum">
              <a:rPr lang="sv-FI" smtClean="0"/>
              <a:t>23</a:t>
            </a:fld>
            <a:endParaRPr lang="sv-FI"/>
          </a:p>
        </p:txBody>
      </p:sp>
    </p:spTree>
    <p:extLst>
      <p:ext uri="{BB962C8B-B14F-4D97-AF65-F5344CB8AC3E}">
        <p14:creationId xmlns:p14="http://schemas.microsoft.com/office/powerpoint/2010/main" val="344777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6-våningshus på innergården + 2 parkeringsvåningar &gt; bostadsvåningarna i sin helhet ovanför K-husets taknock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Bygget är igång, K-huset grundförstärkt och omgivande byggnader rivna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Drygt hälften av lägenheterna är reserverade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Koncernens fastighetsavdelning har köpt granntomten t.v. om bilden &gt; inga byggplaner tillsvidare men söker ”synergieffekter”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K-märkningen helt avgörande för bevarandet, prejudicerande beslut av HFD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Kompenserande byggrätt utnyttjas till max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K-huset byggs in helt, men det var inte särskilt synligt tidigare heller &gt; tillgängligheten +-0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Skapat diskussion om kulturhistoriska värden i centrum och visat på möjligheter för andra större aktörer</a:t>
            </a:r>
          </a:p>
        </p:txBody>
      </p:sp>
      <p:sp>
        <p:nvSpPr>
          <p:cNvPr id="4" name="Platshållare för bildnummer 3"/>
          <p:cNvSpPr>
            <a:spLocks noGrp="1"/>
          </p:cNvSpPr>
          <p:nvPr>
            <p:ph type="sldNum" sz="quarter" idx="5"/>
          </p:nvPr>
        </p:nvSpPr>
        <p:spPr/>
        <p:txBody>
          <a:bodyPr/>
          <a:lstStyle/>
          <a:p>
            <a:fld id="{90A3F788-FB88-4367-9CDB-16BC5A8EBB9E}" type="slidenum">
              <a:rPr lang="sv-FI" smtClean="0"/>
              <a:t>24</a:t>
            </a:fld>
            <a:endParaRPr lang="sv-FI"/>
          </a:p>
        </p:txBody>
      </p:sp>
    </p:spTree>
    <p:extLst>
      <p:ext uri="{BB962C8B-B14F-4D97-AF65-F5344CB8AC3E}">
        <p14:creationId xmlns:p14="http://schemas.microsoft.com/office/powerpoint/2010/main" val="891139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Uppförda 1929 resp. 1932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Ej K-märkta men A-klassade i generalplan ”arkitektur- och kulturhistoriskt värdefull byggnad, bör K-märkas”</a:t>
            </a:r>
          </a:p>
        </p:txBody>
      </p:sp>
      <p:sp>
        <p:nvSpPr>
          <p:cNvPr id="4" name="Platshållare för bildnummer 3"/>
          <p:cNvSpPr>
            <a:spLocks noGrp="1"/>
          </p:cNvSpPr>
          <p:nvPr>
            <p:ph type="sldNum" sz="quarter" idx="5"/>
          </p:nvPr>
        </p:nvSpPr>
        <p:spPr/>
        <p:txBody>
          <a:bodyPr/>
          <a:lstStyle/>
          <a:p>
            <a:fld id="{90A3F788-FB88-4367-9CDB-16BC5A8EBB9E}" type="slidenum">
              <a:rPr lang="sv-FI" smtClean="0"/>
              <a:t>25</a:t>
            </a:fld>
            <a:endParaRPr lang="sv-FI"/>
          </a:p>
        </p:txBody>
      </p:sp>
    </p:spTree>
    <p:extLst>
      <p:ext uri="{BB962C8B-B14F-4D97-AF65-F5344CB8AC3E}">
        <p14:creationId xmlns:p14="http://schemas.microsoft.com/office/powerpoint/2010/main" val="403041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Stadsplan 1993 &gt; måttlig byggrätt men ändå betydligt större än de då befintliga husen (440 resp. 880 m2 i tre våningar, e-tal 1.0)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Pågående generalplanering: Enl. planförslaget byggrätt om två våningar, e-tal 1.0 &gt; planen nyligen godkänd men besvärstiden ej slut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Problem med frimärksplanering </a:t>
            </a:r>
            <a:r>
              <a:rPr lang="sv-FI" dirty="0" err="1"/>
              <a:t>pga</a:t>
            </a:r>
            <a:r>
              <a:rPr lang="sv-FI" dirty="0"/>
              <a:t> icke gällande generalplan &gt; konflikt mellan general- och detaljplan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Fastigheterna ägs av affärsbolag som ville riva och bygga nya affärs/bostadshus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Byggnadsnämnden beviljade rivningslov men stadsstyrelsen utfärdade rivningsförbud </a:t>
            </a:r>
            <a:r>
              <a:rPr lang="sv-FI" dirty="0" err="1"/>
              <a:t>pga</a:t>
            </a:r>
            <a:r>
              <a:rPr lang="sv-FI" dirty="0"/>
              <a:t> pågående generalplanering</a:t>
            </a:r>
            <a:br>
              <a:rPr lang="sv-FI" dirty="0"/>
            </a:br>
            <a:r>
              <a:rPr lang="sv-FI" dirty="0"/>
              <a:t>&gt; både affärsbolaget och stadsstyrelsen besvärade sig till förvaltningsdomstolen som upphävde byggnadsnämndens beslut</a:t>
            </a:r>
            <a:br>
              <a:rPr lang="sv-FI" dirty="0"/>
            </a:br>
            <a:r>
              <a:rPr lang="sv-FI" dirty="0"/>
              <a:t>&gt; byggnadsnämnden gav nytt rivningstillstånd med utförligare motivering</a:t>
            </a:r>
            <a:br>
              <a:rPr lang="sv-FI" dirty="0"/>
            </a:br>
            <a:r>
              <a:rPr lang="sv-FI" dirty="0"/>
              <a:t>&gt; oenig stadsstyrelse besvärade sig inte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26</a:t>
            </a:fld>
            <a:endParaRPr lang="sv-FI"/>
          </a:p>
        </p:txBody>
      </p:sp>
    </p:spTree>
    <p:extLst>
      <p:ext uri="{BB962C8B-B14F-4D97-AF65-F5344CB8AC3E}">
        <p14:creationId xmlns:p14="http://schemas.microsoft.com/office/powerpoint/2010/main" val="3862236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a:t>Byggnaderna revs </a:t>
            </a:r>
            <a:r>
              <a:rPr lang="sv-FI" dirty="0"/>
              <a:t>2020</a:t>
            </a:r>
          </a:p>
        </p:txBody>
      </p:sp>
      <p:sp>
        <p:nvSpPr>
          <p:cNvPr id="4" name="Platshållare för bildnummer 3"/>
          <p:cNvSpPr>
            <a:spLocks noGrp="1"/>
          </p:cNvSpPr>
          <p:nvPr>
            <p:ph type="sldNum" sz="quarter" idx="5"/>
          </p:nvPr>
        </p:nvSpPr>
        <p:spPr/>
        <p:txBody>
          <a:bodyPr/>
          <a:lstStyle/>
          <a:p>
            <a:fld id="{90A3F788-FB88-4367-9CDB-16BC5A8EBB9E}" type="slidenum">
              <a:rPr lang="sv-FI" smtClean="0"/>
              <a:t>27</a:t>
            </a:fld>
            <a:endParaRPr lang="sv-FI"/>
          </a:p>
        </p:txBody>
      </p:sp>
    </p:spTree>
    <p:extLst>
      <p:ext uri="{BB962C8B-B14F-4D97-AF65-F5344CB8AC3E}">
        <p14:creationId xmlns:p14="http://schemas.microsoft.com/office/powerpoint/2010/main" val="3330348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2020: Affärsbolaget vill ha dubbelt högre e-tal (2.0) och bygga i 3,75 vån. &gt; kommer troligen att besvära sig mot generalplanen och söka detaljplaneändring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Arkitekt har tagit fram ritningar till nybyggnader som överskrider byggrätten i både detaljplan och generalplan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Grannfastigheten har ifrågasatt sin B-beteckning i generalplanen med hänvisning till det planerade nybyggets dimensioner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Avsaknaden av K-märkning avgörande orsak till rivningen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Ändå krav på dubblerad byggrätt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28</a:t>
            </a:fld>
            <a:endParaRPr lang="sv-FI"/>
          </a:p>
        </p:txBody>
      </p:sp>
    </p:spTree>
    <p:extLst>
      <p:ext uri="{BB962C8B-B14F-4D97-AF65-F5344CB8AC3E}">
        <p14:creationId xmlns:p14="http://schemas.microsoft.com/office/powerpoint/2010/main" val="2003775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Uppfört 1899 (ritningar Hilda </a:t>
            </a:r>
            <a:r>
              <a:rPr lang="sv-FI" dirty="0" err="1"/>
              <a:t>Hongell</a:t>
            </a:r>
            <a:r>
              <a:rPr lang="sv-FI" dirty="0"/>
              <a:t>), tillbyggt på 1920-talet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K-märkt 1986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Sättningsskador till följd av grävning av dagvattenledningar, eftersatt underhåll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Rivning helt eller delvis var alternativ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I stället grundreparation och restaurering/ombyggnad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Bra arkitekt och hantverkare, dialog med stadsarkitektkansliet och kulturbyrån</a:t>
            </a:r>
          </a:p>
        </p:txBody>
      </p:sp>
      <p:sp>
        <p:nvSpPr>
          <p:cNvPr id="4" name="Platshållare för bildnummer 3"/>
          <p:cNvSpPr>
            <a:spLocks noGrp="1"/>
          </p:cNvSpPr>
          <p:nvPr>
            <p:ph type="sldNum" sz="quarter" idx="5"/>
          </p:nvPr>
        </p:nvSpPr>
        <p:spPr/>
        <p:txBody>
          <a:bodyPr/>
          <a:lstStyle/>
          <a:p>
            <a:fld id="{90A3F788-FB88-4367-9CDB-16BC5A8EBB9E}" type="slidenum">
              <a:rPr lang="sv-FI" smtClean="0"/>
              <a:t>29</a:t>
            </a:fld>
            <a:endParaRPr lang="sv-FI"/>
          </a:p>
        </p:txBody>
      </p:sp>
    </p:spTree>
    <p:extLst>
      <p:ext uri="{BB962C8B-B14F-4D97-AF65-F5344CB8AC3E}">
        <p14:creationId xmlns:p14="http://schemas.microsoft.com/office/powerpoint/2010/main" val="10379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G.T.P. </a:t>
            </a:r>
            <a:r>
              <a:rPr lang="sv-FI" dirty="0" err="1"/>
              <a:t>Chiewitz</a:t>
            </a:r>
            <a:r>
              <a:rPr lang="sv-FI" dirty="0"/>
              <a:t> (länsarkitekt) 1859</a:t>
            </a:r>
          </a:p>
          <a:p>
            <a:pPr marL="171450" indent="-171450">
              <a:buFontTx/>
              <a:buChar char="-"/>
            </a:pPr>
            <a:r>
              <a:rPr lang="sv-FI" dirty="0"/>
              <a:t>Stadsplan för trästad med stora kvarter, trähus i en våning, korsande esplanader, 15 m breda brandgator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Bakgrund: Åbo brand 1827</a:t>
            </a:r>
            <a:br>
              <a:rPr lang="sv-FI" dirty="0"/>
            </a:br>
            <a:r>
              <a:rPr lang="sv-FI" dirty="0"/>
              <a:t>&gt; Engels stadsplan 1828: bredare gator, envåningshus i empire</a:t>
            </a:r>
            <a:br>
              <a:rPr lang="sv-FI" dirty="0"/>
            </a:br>
            <a:r>
              <a:rPr lang="sv-FI" dirty="0"/>
              <a:t>&gt; 1856 utfärdades en förordning för städernas reglering och bebyggande, särskilt fokus på brandsäkerhet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err="1"/>
              <a:t>Chiewitz</a:t>
            </a:r>
            <a:r>
              <a:rPr lang="sv-FI" dirty="0"/>
              <a:t> plan följde den nationella förordningen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Endast plats för ca 2000 invånare</a:t>
            </a:r>
          </a:p>
          <a:p>
            <a:pPr marL="171450" indent="-171450">
              <a:buFontTx/>
              <a:buChar char="-"/>
            </a:pPr>
            <a:endParaRPr lang="sv-FI" dirty="0"/>
          </a:p>
          <a:p>
            <a:pPr marL="171450" indent="-171450">
              <a:buFontTx/>
              <a:buChar char="-"/>
            </a:pPr>
            <a:r>
              <a:rPr lang="sv-FI" dirty="0"/>
              <a:t>G.T.P. </a:t>
            </a:r>
            <a:r>
              <a:rPr lang="sv-FI" dirty="0" err="1"/>
              <a:t>Chiewitz</a:t>
            </a:r>
            <a:r>
              <a:rPr lang="sv-FI" dirty="0"/>
              <a:t> 1859, alternativ stadsplan</a:t>
            </a:r>
          </a:p>
          <a:p>
            <a:pPr marL="171450" indent="-171450">
              <a:buFontTx/>
              <a:buChar char="-"/>
            </a:pPr>
            <a:r>
              <a:rPr lang="sv-FI" dirty="0"/>
              <a:t>Stenstad med hus i 2-3 våningar, även här esplanader och brandgator, plats för 15 000-20 000 invånare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Jfr brittisk radhusbebyggelse ”</a:t>
            </a:r>
            <a:r>
              <a:rPr lang="sv-FI" dirty="0" err="1"/>
              <a:t>terraced</a:t>
            </a:r>
            <a:r>
              <a:rPr lang="sv-FI" dirty="0"/>
              <a:t> houses”</a:t>
            </a:r>
          </a:p>
          <a:p>
            <a:pPr marL="171450" indent="-171450">
              <a:buFontTx/>
              <a:buChar char="-"/>
            </a:pPr>
            <a:r>
              <a:rPr lang="sv-FI" dirty="0" err="1"/>
              <a:t>Chiewitz</a:t>
            </a:r>
            <a:r>
              <a:rPr lang="sv-FI" dirty="0"/>
              <a:t> förstahandsalternativ, kejsaren godkände</a:t>
            </a:r>
          </a:p>
          <a:p>
            <a:pPr marL="171450" indent="-171450">
              <a:buFontTx/>
              <a:buChar char="-"/>
            </a:pPr>
            <a:r>
              <a:rPr lang="sv-FI" dirty="0"/>
              <a:t>I praktiken byggdes inga stenhus &gt; för dyrt, tomterna gjordes mindre</a:t>
            </a:r>
          </a:p>
          <a:p>
            <a:pPr marL="171450" indent="-171450">
              <a:buFontTx/>
              <a:buChar cha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a:t>
            </a:fld>
            <a:endParaRPr lang="sv-FI"/>
          </a:p>
        </p:txBody>
      </p:sp>
    </p:spTree>
    <p:extLst>
      <p:ext uri="{BB962C8B-B14F-4D97-AF65-F5344CB8AC3E}">
        <p14:creationId xmlns:p14="http://schemas.microsoft.com/office/powerpoint/2010/main" val="1996471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Utökad byggnadsrätt med möjlighet till avstyckning av södra delen av tomten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Även uthuset K-märkt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K-märkningen troligen bidragande orsak till bevarandet (hade funnits fog för att lyfta K-märkningen)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Privat ägande, personlig anknytning också avgörande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b="1" dirty="0"/>
              <a:t>Den utökade byggrätten (tomtstyckning) har inte utnyttjats, gårdsmiljö bevarad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b="1"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30</a:t>
            </a:fld>
            <a:endParaRPr lang="sv-FI"/>
          </a:p>
        </p:txBody>
      </p:sp>
    </p:spTree>
    <p:extLst>
      <p:ext uri="{BB962C8B-B14F-4D97-AF65-F5344CB8AC3E}">
        <p14:creationId xmlns:p14="http://schemas.microsoft.com/office/powerpoint/2010/main" val="1531619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a:buFontTx/>
              <a:buChar char="-"/>
            </a:pPr>
            <a:r>
              <a:rPr lang="sv-FI" sz="1200" dirty="0"/>
              <a:t>Den utökade byggrätten har varit incitament för K-märkning</a:t>
            </a:r>
          </a:p>
          <a:p>
            <a:pPr marL="628650" lvl="1" indent="-171450" algn="l">
              <a:buFontTx/>
              <a:buChar char="-"/>
            </a:pPr>
            <a:r>
              <a:rPr lang="sv-FI" sz="1200" dirty="0"/>
              <a:t>Bevarande av åtskilliga äldre trähus &gt; framför allt på 1980- och 90-talen</a:t>
            </a:r>
          </a:p>
          <a:p>
            <a:pPr marL="628650" lvl="1" indent="-171450" algn="l">
              <a:buFontTx/>
              <a:buChar char="-"/>
            </a:pPr>
            <a:r>
              <a:rPr lang="sv-FI" sz="1200" dirty="0"/>
              <a:t>Uppmärksammande av Mariehamns äldre arkitektur, Hilda </a:t>
            </a:r>
            <a:r>
              <a:rPr lang="sv-FI" sz="1200" dirty="0" err="1"/>
              <a:t>Hongell</a:t>
            </a:r>
            <a:endParaRPr lang="sv-FI" sz="1200" dirty="0"/>
          </a:p>
          <a:p>
            <a:pPr marL="171450" indent="-171450" algn="l">
              <a:buFontTx/>
              <a:buChar char="-"/>
            </a:pPr>
            <a:r>
              <a:rPr lang="sv-FI" sz="1200" dirty="0"/>
              <a:t>Bestämmelser om anpassning av nybebyggelse, dock enbart i de nyare stadsplanerna</a:t>
            </a:r>
          </a:p>
          <a:p>
            <a:pPr marL="171450" indent="-171450" algn="l">
              <a:buFontTx/>
              <a:buChar char="-"/>
            </a:pPr>
            <a:r>
              <a:rPr lang="sv-FI" sz="1200" dirty="0"/>
              <a:t>Gatubilden har i huvudsak fredats från överdimensionerad bebyggelse</a:t>
            </a:r>
          </a:p>
          <a:p>
            <a:pPr marL="171450" indent="-171450" algn="l">
              <a:buFontTx/>
              <a:buChar char="-"/>
            </a:pPr>
            <a:r>
              <a:rPr lang="sv-FI" sz="1200" dirty="0"/>
              <a:t>Värdeökning vid försäljning av fastighet</a:t>
            </a:r>
          </a:p>
          <a:p>
            <a:pPr marL="171450" indent="-171450" algn="l">
              <a:buFontTx/>
              <a:buChar char="-"/>
            </a:pPr>
            <a:endParaRPr lang="sv-FI" sz="1200"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31</a:t>
            </a:fld>
            <a:endParaRPr lang="sv-FI"/>
          </a:p>
        </p:txBody>
      </p:sp>
    </p:spTree>
    <p:extLst>
      <p:ext uri="{BB962C8B-B14F-4D97-AF65-F5344CB8AC3E}">
        <p14:creationId xmlns:p14="http://schemas.microsoft.com/office/powerpoint/2010/main" val="3030662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a:buFontTx/>
              <a:buChar char="-"/>
            </a:pPr>
            <a:r>
              <a:rPr lang="sv-FI" sz="1200" dirty="0">
                <a:solidFill>
                  <a:srgbClr val="FF0000"/>
                </a:solidFill>
              </a:rPr>
              <a:t>Har inte skyddat uthusbebyggelse och innergårdar &gt; byggnadsytorna genomgående placerade där de icke skyddade uthusen står &gt; Minskade </a:t>
            </a:r>
            <a:r>
              <a:rPr lang="sv-FI" sz="1200" dirty="0" err="1">
                <a:solidFill>
                  <a:srgbClr val="FF0000"/>
                </a:solidFill>
              </a:rPr>
              <a:t>görnytor</a:t>
            </a:r>
            <a:endParaRPr lang="sv-FI" sz="1200" dirty="0">
              <a:solidFill>
                <a:srgbClr val="FF0000"/>
              </a:solidFill>
            </a:endParaRPr>
          </a:p>
          <a:p>
            <a:pPr marL="171450" indent="-171450" algn="l">
              <a:buFontTx/>
              <a:buChar char="-"/>
            </a:pPr>
            <a:r>
              <a:rPr lang="sv-FI" sz="1200" dirty="0">
                <a:solidFill>
                  <a:srgbClr val="FF0000"/>
                </a:solidFill>
              </a:rPr>
              <a:t>Maximal exploatering genomförs sällan med stomme i trä (jfr Parkgatan 24, Södragatan 18)</a:t>
            </a:r>
          </a:p>
          <a:p>
            <a:pPr marL="171450" indent="-171450" algn="l">
              <a:buFontTx/>
              <a:buChar char="-"/>
            </a:pPr>
            <a:r>
              <a:rPr lang="sv-FI" sz="1200" dirty="0">
                <a:solidFill>
                  <a:srgbClr val="FF0000"/>
                </a:solidFill>
              </a:rPr>
              <a:t>Krav på ytterligare byggnadsrätt från fastighetsbolag &gt; ”Mycket vill ha mer”, försök att påverka politiker, utgår från att undantag beviljas, kreativ tolkning av byggrätt</a:t>
            </a:r>
          </a:p>
          <a:p>
            <a:pPr marL="171450" indent="-171450" algn="l">
              <a:buFontTx/>
              <a:buChar char="-"/>
            </a:pPr>
            <a:r>
              <a:rPr lang="sv-FI" sz="1200" dirty="0">
                <a:solidFill>
                  <a:srgbClr val="FF0000"/>
                </a:solidFill>
              </a:rPr>
              <a:t>Byggnadsrätten kommer inte den k-märkta fastigheten till godo vid styckning (jfr Södragatan 18) &gt; risk för underdimensionerade tomter</a:t>
            </a:r>
          </a:p>
          <a:p>
            <a:pPr marL="171450" indent="-171450" algn="l">
              <a:buFontTx/>
              <a:buChar char="-"/>
            </a:pPr>
            <a:r>
              <a:rPr lang="sv-FI" sz="1200" dirty="0">
                <a:solidFill>
                  <a:srgbClr val="FF0000"/>
                </a:solidFill>
              </a:rPr>
              <a:t>Missvisande signal till fastighetsägare och politiker &gt; k-märkning är en olägenhet som behöver kompenseras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Är K-märkning obsolet?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Bygger på frivillighet, inte objektivt kulturhistoriskt värde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Politiskt beslut under ekonomiskt tryck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Förutsätter stadsplaneändring &gt; resurskrävande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Fångar upp enskilda byggnaders kvaliteter men inte helheter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Viktig värdesignal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I vissa fall helt avgörande </a:t>
            </a:r>
            <a:r>
              <a:rPr lang="sv-FI" sz="1200"/>
              <a:t>för bevarandet</a:t>
            </a:r>
            <a:endParaRPr lang="sv-FI"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Ägarskapet avgörande för utnyttjandet av utökad byggrätt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32</a:t>
            </a:fld>
            <a:endParaRPr lang="sv-FI"/>
          </a:p>
        </p:txBody>
      </p:sp>
    </p:spTree>
    <p:extLst>
      <p:ext uri="{BB962C8B-B14F-4D97-AF65-F5344CB8AC3E}">
        <p14:creationId xmlns:p14="http://schemas.microsoft.com/office/powerpoint/2010/main" val="250719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Stadsdelen Sveden i huvudsak utbyggt under 1940-50-talet, ganska enhetlig och tidstypisk bebyggelse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Jättestor stadsplan, omfattar 118 tomter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Förslag till 13 k-märkningar (samt en på fastighetsägarens eget initiativ), områdesbestämmelser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Hårt motstånd mot k-märkningar, endast fyra fastighetsägare positiva</a:t>
            </a:r>
          </a:p>
        </p:txBody>
      </p:sp>
      <p:sp>
        <p:nvSpPr>
          <p:cNvPr id="4" name="Platshållare för bildnummer 3"/>
          <p:cNvSpPr>
            <a:spLocks noGrp="1"/>
          </p:cNvSpPr>
          <p:nvPr>
            <p:ph type="sldNum" sz="quarter" idx="5"/>
          </p:nvPr>
        </p:nvSpPr>
        <p:spPr/>
        <p:txBody>
          <a:bodyPr/>
          <a:lstStyle/>
          <a:p>
            <a:fld id="{90A3F788-FB88-4367-9CDB-16BC5A8EBB9E}" type="slidenum">
              <a:rPr lang="sv-FI" smtClean="0"/>
              <a:t>33</a:t>
            </a:fld>
            <a:endParaRPr lang="sv-FI"/>
          </a:p>
        </p:txBody>
      </p:sp>
    </p:spTree>
    <p:extLst>
      <p:ext uri="{BB962C8B-B14F-4D97-AF65-F5344CB8AC3E}">
        <p14:creationId xmlns:p14="http://schemas.microsoft.com/office/powerpoint/2010/main" val="3603657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Kulturbyrån har föreslagit att k-märkningarna slopas och i stället tillämpas striktare generella områdesbestämmelser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Jämlikhetsfråga &gt; de flesta är beredda att godta striktare bestämmelser så länge det är lika för alla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Nytt planförslag 2019: K-märkningarna i huvudsak bortlyfta, endast fyra kvarstår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Striktare BE/s-områdesbestämmelser för de flesta tomter med särskilda byggnadsanvisningar för underhåll, om- och tillbyggnad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Fortsatt hög byggrätt inne på tomterna, komplementbyggnad med en bostad möjlig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34</a:t>
            </a:fld>
            <a:endParaRPr lang="sv-FI"/>
          </a:p>
        </p:txBody>
      </p:sp>
    </p:spTree>
    <p:extLst>
      <p:ext uri="{BB962C8B-B14F-4D97-AF65-F5344CB8AC3E}">
        <p14:creationId xmlns:p14="http://schemas.microsoft.com/office/powerpoint/2010/main" val="2533745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35</a:t>
            </a:fld>
            <a:endParaRPr lang="sv-FI"/>
          </a:p>
        </p:txBody>
      </p:sp>
    </p:spTree>
    <p:extLst>
      <p:ext uri="{BB962C8B-B14F-4D97-AF65-F5344CB8AC3E}">
        <p14:creationId xmlns:p14="http://schemas.microsoft.com/office/powerpoint/2010/main" val="45888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C.J. von </a:t>
            </a:r>
            <a:r>
              <a:rPr lang="sv-FI" dirty="0" err="1"/>
              <a:t>Heideken</a:t>
            </a:r>
            <a:r>
              <a:rPr lang="sv-FI" dirty="0"/>
              <a:t> (ny länsarkitekt) tog över stadsplanearbetet</a:t>
            </a:r>
          </a:p>
          <a:p>
            <a:pPr marL="171450" indent="-171450">
              <a:buFontTx/>
              <a:buChar char="-"/>
            </a:pPr>
            <a:r>
              <a:rPr lang="sv-FI" dirty="0"/>
              <a:t>Byggnadsrätten sänktes kraftigt på tomterna jämfört med </a:t>
            </a:r>
            <a:r>
              <a:rPr lang="sv-FI" dirty="0" err="1"/>
              <a:t>Chiewitz</a:t>
            </a:r>
            <a:r>
              <a:rPr lang="sv-FI" dirty="0"/>
              <a:t> stadsplan, grunddragen de samma</a:t>
            </a:r>
          </a:p>
          <a:p>
            <a:pPr marL="171450" indent="-171450">
              <a:buFontTx/>
              <a:buChar char="-"/>
            </a:pPr>
            <a:r>
              <a:rPr lang="sv-FI" dirty="0"/>
              <a:t>I praktiken en gles trädgårdsstad med 1-1 ½ våningshus (många stadsbor hade odlingar och höll kreatur)</a:t>
            </a:r>
          </a:p>
          <a:p>
            <a:pPr marL="171450" indent="-171450">
              <a:buFontTx/>
              <a:buChar cha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dirty="0"/>
              <a:t>1902 antogs ny byggnadsordning med betydligt högre byggrätt</a:t>
            </a:r>
          </a:p>
          <a:p>
            <a:pPr marL="171450" indent="-171450">
              <a:buFontTx/>
              <a:buChar char="-"/>
            </a:pPr>
            <a:r>
              <a:rPr lang="sv-FI" dirty="0"/>
              <a:t>1919 stadsplan med jugendideal av Lars </a:t>
            </a:r>
            <a:r>
              <a:rPr lang="sv-FI" dirty="0" err="1"/>
              <a:t>Sonck</a:t>
            </a:r>
            <a:r>
              <a:rPr lang="sv-FI" dirty="0"/>
              <a:t> &gt; antogs ej</a:t>
            </a:r>
          </a:p>
          <a:p>
            <a:pPr marL="171450" indent="-171450">
              <a:buFontTx/>
              <a:buChar char="-"/>
            </a:pPr>
            <a:r>
              <a:rPr lang="sv-FI" dirty="0"/>
              <a:t>1926 Bomansons stadsplan med</a:t>
            </a:r>
          </a:p>
          <a:p>
            <a:pPr marL="171450" indent="-171450">
              <a:buFontTx/>
              <a:buChar char="-"/>
            </a:pPr>
            <a:endParaRPr lang="sv-FI" dirty="0"/>
          </a:p>
          <a:p>
            <a:pPr marL="171450" indent="-171450">
              <a:buFontTx/>
              <a:buChar char="-"/>
            </a:pPr>
            <a:r>
              <a:rPr lang="sv-FI" dirty="0"/>
              <a:t>1938 stadsplan av Bertel Jung</a:t>
            </a:r>
          </a:p>
          <a:p>
            <a:pPr marL="171450" indent="-171450">
              <a:buFontTx/>
              <a:buChar char="-"/>
            </a:pPr>
            <a:r>
              <a:rPr lang="sv-FI" dirty="0"/>
              <a:t>Urbanisering &gt; befolkningsökning i Mariehamn &gt; nya bostadsområden planlades norr och söder om innerstaden</a:t>
            </a:r>
          </a:p>
          <a:p>
            <a:pPr marL="171450" indent="-171450">
              <a:buFontTx/>
              <a:buChar char="-"/>
            </a:pPr>
            <a:r>
              <a:rPr lang="sv-FI" dirty="0"/>
              <a:t>De flesta av innerstadens tomter redan styckade i två eller tre tomter</a:t>
            </a:r>
          </a:p>
          <a:p>
            <a:pPr marL="171450" indent="-171450">
              <a:buFontTx/>
              <a:buChar char="-"/>
            </a:pPr>
            <a:endParaRPr lang="sv-FI" dirty="0"/>
          </a:p>
          <a:p>
            <a:pPr marL="171450" indent="-171450">
              <a:buFontTx/>
              <a:buChar char="-"/>
            </a:pPr>
            <a:r>
              <a:rPr lang="sv-FI" dirty="0"/>
              <a:t>1954 stadsplan av </a:t>
            </a:r>
            <a:r>
              <a:rPr lang="sv-FI" dirty="0" err="1"/>
              <a:t>Erkko</a:t>
            </a:r>
            <a:r>
              <a:rPr lang="sv-FI" dirty="0"/>
              <a:t> Berlin som är den första som anger byggnadsytor och -rätter och användningsändamål</a:t>
            </a:r>
          </a:p>
          <a:p>
            <a:pPr marL="171450" indent="-171450">
              <a:buFontTx/>
              <a:buChar char="-"/>
            </a:pPr>
            <a:r>
              <a:rPr lang="sv-FI" dirty="0"/>
              <a:t>Tidigare hade tomternas byggnadsrätt bestämts av byggnadsordningen</a:t>
            </a:r>
          </a:p>
          <a:p>
            <a:pPr marL="171450" indent="-171450">
              <a:buFontTx/>
              <a:buChar char="-"/>
            </a:pPr>
            <a:endParaRPr lang="sv-FI" dirty="0"/>
          </a:p>
          <a:p>
            <a:pPr marL="171450" indent="-171450">
              <a:buFontTx/>
              <a:buChar char="-"/>
            </a:pPr>
            <a:r>
              <a:rPr lang="sv-FI" dirty="0"/>
              <a:t>1964 generalplan av Erik Kråkström och Stig Svahnström, mest fokuserad på trafikleder och monumentalbyggnader i öster (jfr stadssaneringarna i övriga Europa)</a:t>
            </a:r>
          </a:p>
          <a:p>
            <a:pPr marL="171450" indent="-171450">
              <a:buFontTx/>
              <a:buChar char="-"/>
            </a:pPr>
            <a:r>
              <a:rPr lang="sv-FI" dirty="0"/>
              <a:t>Rivning av trästaden i sin helhet, även identitetsskapande byggnader som </a:t>
            </a:r>
            <a:r>
              <a:rPr lang="sv-FI" dirty="0" err="1"/>
              <a:t>Socis</a:t>
            </a:r>
            <a:r>
              <a:rPr lang="sv-FI" dirty="0"/>
              <a:t> och </a:t>
            </a:r>
            <a:r>
              <a:rPr lang="sv-FI" dirty="0" err="1"/>
              <a:t>Miramar</a:t>
            </a:r>
            <a:endParaRPr lang="sv-FI" dirty="0"/>
          </a:p>
          <a:p>
            <a:pPr marL="171450" indent="-171450">
              <a:buFontTx/>
              <a:buChar char="-"/>
            </a:pPr>
            <a:r>
              <a:rPr lang="sv-FI" dirty="0"/>
              <a:t>T.ex. Södragatan: 9 indragna flervåningshus med garagebyggnader i </a:t>
            </a:r>
            <a:r>
              <a:rPr lang="sv-FI" dirty="0" err="1"/>
              <a:t>gatlinjen</a:t>
            </a:r>
            <a:r>
              <a:rPr lang="sv-FI" dirty="0"/>
              <a:t> (en del förverkligades)</a:t>
            </a:r>
          </a:p>
          <a:p>
            <a:pPr marL="171450" indent="-171450">
              <a:buFontTx/>
              <a:buChar char="-"/>
            </a:pPr>
            <a:r>
              <a:rPr lang="sv-FI" dirty="0"/>
              <a:t>Folke Wickström blev stadsarkitekt 1974 &gt; långvarigt engagemang för trästadens bevarande</a:t>
            </a:r>
          </a:p>
          <a:p>
            <a:pPr marL="171450" indent="-171450">
              <a:buFontTx/>
              <a:buChar char="-"/>
            </a:pPr>
            <a:endParaRPr lang="sv-FI" dirty="0"/>
          </a:p>
          <a:p>
            <a:pPr marL="171450" indent="-171450">
              <a:buFontTx/>
              <a:buChar char="-"/>
            </a:pPr>
            <a:r>
              <a:rPr lang="sv-FI" dirty="0"/>
              <a:t>Sedan 1980-talet har arbetet med ny delgeneralplan pågått &gt; har ännu ej lett till fastställd generalplan</a:t>
            </a:r>
          </a:p>
          <a:p>
            <a:pPr marL="171450" indent="-171450">
              <a:buFontTx/>
              <a:buChar char="-"/>
            </a:pPr>
            <a:r>
              <a:rPr lang="sv-FI" dirty="0"/>
              <a:t>I stället har planarbetet bedrivits som ”frimärksplanering” med små enskilda detaljplaner</a:t>
            </a:r>
          </a:p>
        </p:txBody>
      </p:sp>
      <p:sp>
        <p:nvSpPr>
          <p:cNvPr id="4" name="Platshållare för bildnummer 3"/>
          <p:cNvSpPr>
            <a:spLocks noGrp="1"/>
          </p:cNvSpPr>
          <p:nvPr>
            <p:ph type="sldNum" sz="quarter" idx="5"/>
          </p:nvPr>
        </p:nvSpPr>
        <p:spPr/>
        <p:txBody>
          <a:bodyPr/>
          <a:lstStyle/>
          <a:p>
            <a:fld id="{90A3F788-FB88-4367-9CDB-16BC5A8EBB9E}" type="slidenum">
              <a:rPr lang="sv-FI" smtClean="0"/>
              <a:t>4</a:t>
            </a:fld>
            <a:endParaRPr lang="sv-FI"/>
          </a:p>
        </p:txBody>
      </p:sp>
    </p:spTree>
    <p:extLst>
      <p:ext uri="{BB962C8B-B14F-4D97-AF65-F5344CB8AC3E}">
        <p14:creationId xmlns:p14="http://schemas.microsoft.com/office/powerpoint/2010/main" val="95573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1942</a:t>
            </a:r>
          </a:p>
          <a:p>
            <a:pPr marL="171450" indent="-171450">
              <a:buFontTx/>
              <a:buChar char="-"/>
            </a:pPr>
            <a:r>
              <a:rPr lang="sv-FI" dirty="0"/>
              <a:t>Fortfarande rätt så gles bebyggelse</a:t>
            </a:r>
          </a:p>
          <a:p>
            <a:pPr marL="171450" indent="-171450">
              <a:buFontTx/>
              <a:buChar char="-"/>
            </a:pPr>
            <a:r>
              <a:rPr lang="sv-FI" dirty="0"/>
              <a:t>Bostadshus i gatulinje, uthus i bakre kanten av innergårdarna</a:t>
            </a:r>
          </a:p>
          <a:p>
            <a:pPr marL="171450" indent="-171450">
              <a:buFontTx/>
              <a:buChar char="-"/>
            </a:pPr>
            <a:r>
              <a:rPr lang="sv-FI" dirty="0"/>
              <a:t>Rivningsvåg på 1950-70-talen</a:t>
            </a:r>
          </a:p>
          <a:p>
            <a:pPr marL="171450" indent="-171450">
              <a:buFontTx/>
              <a:buChar char="-"/>
            </a:pPr>
            <a:endParaRPr lang="sv-FI" dirty="0"/>
          </a:p>
          <a:p>
            <a:pPr marL="0" indent="0">
              <a:buFontTx/>
              <a:buNone/>
            </a:pPr>
            <a:r>
              <a:rPr lang="sv-FI" dirty="0"/>
              <a:t>2015</a:t>
            </a:r>
          </a:p>
          <a:p>
            <a:pPr marL="171450" indent="-171450">
              <a:buFontTx/>
              <a:buChar char="-"/>
            </a:pPr>
            <a:r>
              <a:rPr lang="sv-FI" dirty="0"/>
              <a:t>Kraftig förtätning framför allt längs esplanadgatorna och i det kommersiella och administrativa centrum i öster</a:t>
            </a:r>
          </a:p>
          <a:p>
            <a:pPr marL="171450" indent="-171450">
              <a:buFontTx/>
              <a:buChar char="-"/>
            </a:pPr>
            <a:r>
              <a:rPr lang="sv-FI" dirty="0"/>
              <a:t>Även förtätning av bostadskvarteren</a:t>
            </a:r>
          </a:p>
          <a:p>
            <a:pPr marL="171450" indent="-171450">
              <a:buFontTx/>
              <a:buChar char="-"/>
            </a:pPr>
            <a:r>
              <a:rPr lang="sv-FI" dirty="0"/>
              <a:t>Brandgatorna har omvandlats till regelrätta gränder</a:t>
            </a:r>
          </a:p>
          <a:p>
            <a:pPr marL="171450" indent="-171450">
              <a:buFontTx/>
              <a:buChar char="-"/>
            </a:pPr>
            <a:r>
              <a:rPr lang="sv-FI" dirty="0"/>
              <a:t>Nästan inga uthus bevarade</a:t>
            </a:r>
          </a:p>
          <a:p>
            <a:pPr marL="171450" indent="-171450">
              <a:buFontTx/>
              <a:buChar char="-"/>
            </a:pPr>
            <a:r>
              <a:rPr lang="sv-FI" dirty="0"/>
              <a:t>Kraftig förtätning av enskilda gårdsmiljöer</a:t>
            </a:r>
          </a:p>
        </p:txBody>
      </p:sp>
      <p:sp>
        <p:nvSpPr>
          <p:cNvPr id="4" name="Platshållare för bildnummer 3"/>
          <p:cNvSpPr>
            <a:spLocks noGrp="1"/>
          </p:cNvSpPr>
          <p:nvPr>
            <p:ph type="sldNum" sz="quarter" idx="5"/>
          </p:nvPr>
        </p:nvSpPr>
        <p:spPr/>
        <p:txBody>
          <a:bodyPr/>
          <a:lstStyle/>
          <a:p>
            <a:fld id="{90A3F788-FB88-4367-9CDB-16BC5A8EBB9E}" type="slidenum">
              <a:rPr lang="sv-FI" smtClean="0"/>
              <a:t>5</a:t>
            </a:fld>
            <a:endParaRPr lang="sv-FI"/>
          </a:p>
        </p:txBody>
      </p:sp>
    </p:spTree>
    <p:extLst>
      <p:ext uri="{BB962C8B-B14F-4D97-AF65-F5344CB8AC3E}">
        <p14:creationId xmlns:p14="http://schemas.microsoft.com/office/powerpoint/2010/main" val="254902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Begreppet k-märkning existerar inte i juridisk mening, men är lättfattligt och enkelt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Ska något område eller någon byggnad skyddas för att bevara stads- eller landskapsbilden, naturvärden, befintlig bebyggelse, kulturhistoriska värden eller andra särskilda miljövärden, kan bestämmelser om detta utfärdas i detaljplanen. (PBL 27 §)</a:t>
            </a:r>
            <a:endParaRPr lang="sv-FI"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Om ett område, en byggnad eller en byggnadsgrupp ska skyddas på grund av miljövärden eller kulturhistoriska värden ska det anges i generalplanen. (PBL 20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På område med detaljplan samt på område för vilket byggnadsförbud är gällande på grund av att detaljplan uppgörs eller ändras, tillämpas denna lag endast när skydd inte är möjligt med stöd av plan- och bygglagen (2008:102) för landskapet Åland eller när ett fortsatt bevarande av i denna lag avsedd byggnad inte i tillräcklig grad kan säkerställas med stöd av bestämmelserna i plan- och bygglagen eller när andra synnerliga skäl föreligger.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LL om skydd av kulturhistoriskt värdefull bebyggelse inte tillämpligt i Mariehamn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Politiska beslut!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i="0" kern="1200" dirty="0">
                <a:solidFill>
                  <a:schemeClr val="tx1"/>
                </a:solidFill>
                <a:effectLst/>
                <a:latin typeface="+mn-lt"/>
                <a:ea typeface="+mn-ea"/>
                <a:cs typeface="+mn-cs"/>
              </a:rPr>
              <a:t>Tjänstemannaberedning men beslut i stadsfullmäktige som antar detaljplan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i="0" kern="1200" dirty="0">
                <a:solidFill>
                  <a:schemeClr val="tx1"/>
                </a:solidFill>
                <a:effectLst/>
                <a:latin typeface="+mn-lt"/>
                <a:ea typeface="+mn-ea"/>
                <a:cs typeface="+mn-cs"/>
              </a:rPr>
              <a:t>Fullmäktiges beslutanderätt kan helt eller delvis överföras till kommunstyrelsen, byggnadsnämnden eller till annan nämnd eller tjänsteman som bereder planärenden. (PBL 25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i="0" kern="1200" dirty="0">
                <a:solidFill>
                  <a:schemeClr val="tx1"/>
                </a:solidFill>
                <a:effectLst/>
                <a:latin typeface="+mn-lt"/>
                <a:ea typeface="+mn-ea"/>
                <a:cs typeface="+mn-cs"/>
              </a:rPr>
              <a:t>K-märkning har i regel endast skett i samförstånd med ägaren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i="0" kern="1200" dirty="0">
                <a:solidFill>
                  <a:schemeClr val="tx1"/>
                </a:solidFill>
                <a:effectLst/>
                <a:latin typeface="+mn-lt"/>
                <a:ea typeface="+mn-ea"/>
                <a:cs typeface="+mn-cs"/>
              </a:rPr>
              <a:t>Däremot har det förekommit att anhållan om avlyftning av k-märkning har avslagits</a:t>
            </a:r>
            <a:endParaRPr lang="sv-SE" sz="1200"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6</a:t>
            </a:fld>
            <a:endParaRPr lang="sv-FI"/>
          </a:p>
        </p:txBody>
      </p:sp>
    </p:spTree>
    <p:extLst>
      <p:ext uri="{BB962C8B-B14F-4D97-AF65-F5344CB8AC3E}">
        <p14:creationId xmlns:p14="http://schemas.microsoft.com/office/powerpoint/2010/main" val="219833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1969: 15 </a:t>
            </a:r>
            <a:r>
              <a:rPr lang="sv-FI" dirty="0" err="1"/>
              <a:t>st</a:t>
            </a: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1970: 22 </a:t>
            </a:r>
            <a:r>
              <a:rPr lang="sv-FI" dirty="0" err="1"/>
              <a:t>st</a:t>
            </a: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2018: 150 </a:t>
            </a:r>
            <a:r>
              <a:rPr lang="sv-FI" dirty="0" err="1"/>
              <a:t>st</a:t>
            </a: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3 K-märkta byggnader har rivits (7, 8, 63)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5 byggnader har K-märkning som upphävts genom planändring (2, 27, 32, 43, 117) av vilka 3 byggnader har rivits (2, 27, 32)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Totalt har 8 K-märkningar upphävts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Absoluta merparten av de k-märkta byggnaderna finns i innerstaden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Mest bostadsbyggnader från 1800-talets slut/1900-talets början, men också några modernistiska byggnader t.ex. Stadshuset (1936-39), </a:t>
            </a:r>
            <a:r>
              <a:rPr lang="sv-SE" dirty="0" err="1"/>
              <a:t>Övernäs</a:t>
            </a:r>
            <a:r>
              <a:rPr lang="sv-SE" dirty="0"/>
              <a:t> skola (</a:t>
            </a:r>
            <a:r>
              <a:rPr lang="sv-SE" dirty="0" err="1"/>
              <a:t>Bryggman</a:t>
            </a:r>
            <a:r>
              <a:rPr lang="sv-SE" dirty="0"/>
              <a:t> ca 1950)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K-märkningen berör i de flesta fall enbart fasaden, men i vissa fall även interiören (</a:t>
            </a:r>
            <a:r>
              <a:rPr lang="sv-SE" dirty="0" err="1"/>
              <a:t>Övernäs</a:t>
            </a:r>
            <a:r>
              <a:rPr lang="sv-SE" dirty="0"/>
              <a:t> skola)</a:t>
            </a:r>
            <a:endParaRPr lang="sv-FI"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7</a:t>
            </a:fld>
            <a:endParaRPr lang="sv-FI"/>
          </a:p>
        </p:txBody>
      </p:sp>
    </p:spTree>
    <p:extLst>
      <p:ext uri="{BB962C8B-B14F-4D97-AF65-F5344CB8AC3E}">
        <p14:creationId xmlns:p14="http://schemas.microsoft.com/office/powerpoint/2010/main" val="364303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Redan från början fanns bestämmelser med om att befintlig byggnads våningsyta inte inräknas i tomtens byggnadsrätten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Samma formulering i modern standardbestämmelse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OBS! De äldsta k-märkningarna var ganska tandlösa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FI" sz="1200" dirty="0"/>
              <a:t>Praxis befästes </a:t>
            </a:r>
            <a:r>
              <a:rPr lang="sv-FI" sz="1200" dirty="0" err="1"/>
              <a:t>i.o.m</a:t>
            </a:r>
            <a:r>
              <a:rPr lang="sv-FI" sz="1200" dirty="0"/>
              <a:t>. riktlinjer som antogs i samband med generalplaneringen 1989 &gt; hänvisas fortsättningsvis till trots att generalplanen aldrig fastställts och PBL har ändrats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Incitament till k-märkning: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FI" sz="1200" dirty="0"/>
              <a:t>Utökad byggrätt (ett e-tal upp till 0.5 fungerar)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FI" sz="1200" dirty="0"/>
              <a:t>Lindrigare bilplatsnorm på tomten (1/200 m2 våningsyta </a:t>
            </a:r>
            <a:r>
              <a:rPr lang="sv-FI" sz="1200" dirty="0" err="1"/>
              <a:t>jfrt</a:t>
            </a:r>
            <a:r>
              <a:rPr lang="sv-FI" sz="1200" dirty="0"/>
              <a:t> med &lt; 1/120 m2)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FI" sz="1200" dirty="0"/>
              <a:t>Byggnadens användningsändamål behöver ej anges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FI" sz="1200" dirty="0"/>
              <a:t>Kostnadsfri detaljplanering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sv-FI" sz="1200" dirty="0"/>
          </a:p>
        </p:txBody>
      </p:sp>
      <p:sp>
        <p:nvSpPr>
          <p:cNvPr id="4" name="Platshållare för bildnummer 3"/>
          <p:cNvSpPr>
            <a:spLocks noGrp="1"/>
          </p:cNvSpPr>
          <p:nvPr>
            <p:ph type="sldNum" sz="quarter" idx="5"/>
          </p:nvPr>
        </p:nvSpPr>
        <p:spPr/>
        <p:txBody>
          <a:bodyPr/>
          <a:lstStyle/>
          <a:p>
            <a:fld id="{90A3F788-FB88-4367-9CDB-16BC5A8EBB9E}" type="slidenum">
              <a:rPr lang="sv-FI" smtClean="0"/>
              <a:t>8</a:t>
            </a:fld>
            <a:endParaRPr lang="sv-FI"/>
          </a:p>
        </p:txBody>
      </p:sp>
    </p:spTree>
    <p:extLst>
      <p:ext uri="{BB962C8B-B14F-4D97-AF65-F5344CB8AC3E}">
        <p14:creationId xmlns:p14="http://schemas.microsoft.com/office/powerpoint/2010/main" val="143977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FI" dirty="0"/>
              <a:t>Uppfört 1877 – hör till stadens äldsta hus</a:t>
            </a:r>
          </a:p>
          <a:p>
            <a:pPr marL="171450" indent="-171450">
              <a:buFontTx/>
              <a:buChar char="-"/>
            </a:pPr>
            <a:r>
              <a:rPr lang="sv-FI" dirty="0"/>
              <a:t>Bland de första byggnaderna som k-märktes 1969</a:t>
            </a:r>
          </a:p>
        </p:txBody>
      </p:sp>
      <p:sp>
        <p:nvSpPr>
          <p:cNvPr id="4" name="Platshållare för bildnummer 3"/>
          <p:cNvSpPr>
            <a:spLocks noGrp="1"/>
          </p:cNvSpPr>
          <p:nvPr>
            <p:ph type="sldNum" sz="quarter" idx="5"/>
          </p:nvPr>
        </p:nvSpPr>
        <p:spPr/>
        <p:txBody>
          <a:bodyPr/>
          <a:lstStyle/>
          <a:p>
            <a:fld id="{90A3F788-FB88-4367-9CDB-16BC5A8EBB9E}" type="slidenum">
              <a:rPr lang="sv-FI" smtClean="0"/>
              <a:t>9</a:t>
            </a:fld>
            <a:endParaRPr lang="sv-FI"/>
          </a:p>
        </p:txBody>
      </p:sp>
    </p:spTree>
    <p:extLst>
      <p:ext uri="{BB962C8B-B14F-4D97-AF65-F5344CB8AC3E}">
        <p14:creationId xmlns:p14="http://schemas.microsoft.com/office/powerpoint/2010/main" val="4193694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2CC73705-3BB8-4878-AA65-7EDAAA71C0D3}" type="datetimeFigureOut">
              <a:rPr lang="en-GB" smtClean="0"/>
              <a:pPr/>
              <a:t>08/11/2021</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960F519-1A6F-418B-B5F1-548D58A7CD0B}" type="slidenum">
              <a:rPr lang="en-GB" smtClean="0"/>
              <a:pPr/>
              <a:t>‹#›</a:t>
            </a:fld>
            <a:endParaRPr lang="en-GB" dirty="0"/>
          </a:p>
        </p:txBody>
      </p:sp>
      <p:sp>
        <p:nvSpPr>
          <p:cNvPr id="2" name="Title 1"/>
          <p:cNvSpPr>
            <a:spLocks noGrp="1"/>
          </p:cNvSpPr>
          <p:nvPr>
            <p:ph type="ctrTitle"/>
          </p:nvPr>
        </p:nvSpPr>
        <p:spPr>
          <a:xfrm>
            <a:off x="613064" y="1615200"/>
            <a:ext cx="10952018" cy="2330690"/>
          </a:xfrm>
        </p:spPr>
        <p:txBody>
          <a:bodyPr anchor="b"/>
          <a:lstStyle>
            <a:lvl1pPr algn="l">
              <a:defRPr sz="6000">
                <a:solidFill>
                  <a:schemeClr val="accent1"/>
                </a:solidFill>
              </a:defRPr>
            </a:lvl1pPr>
          </a:lstStyle>
          <a:p>
            <a:r>
              <a:rPr lang="sv-SE"/>
              <a:t>Klicka här för att ändra mall för rubrikformat</a:t>
            </a:r>
            <a:endParaRPr lang="en-GB" dirty="0"/>
          </a:p>
        </p:txBody>
      </p:sp>
      <p:sp>
        <p:nvSpPr>
          <p:cNvPr id="3" name="Subtitle 2"/>
          <p:cNvSpPr>
            <a:spLocks noGrp="1"/>
          </p:cNvSpPr>
          <p:nvPr>
            <p:ph type="subTitle" idx="1"/>
          </p:nvPr>
        </p:nvSpPr>
        <p:spPr>
          <a:xfrm>
            <a:off x="613064" y="4083393"/>
            <a:ext cx="10952018" cy="886900"/>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spTree>
    <p:extLst>
      <p:ext uri="{BB962C8B-B14F-4D97-AF65-F5344CB8AC3E}">
        <p14:creationId xmlns:p14="http://schemas.microsoft.com/office/powerpoint/2010/main" val="199557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GB" dirty="0"/>
          </a:p>
        </p:txBody>
      </p:sp>
      <p:sp>
        <p:nvSpPr>
          <p:cNvPr id="3" name="Date Placeholder 2"/>
          <p:cNvSpPr>
            <a:spLocks noGrp="1"/>
          </p:cNvSpPr>
          <p:nvPr>
            <p:ph type="dt" sz="half" idx="10"/>
          </p:nvPr>
        </p:nvSpPr>
        <p:spPr/>
        <p:txBody>
          <a:bodyPr/>
          <a:lstStyle/>
          <a:p>
            <a:fld id="{2CC73705-3BB8-4878-AA65-7EDAAA71C0D3}" type="datetimeFigureOut">
              <a:rPr lang="en-GB" smtClean="0"/>
              <a:t>08/11/2021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60F519-1A6F-418B-B5F1-548D58A7CD0B}" type="slidenum">
              <a:rPr lang="en-GB" smtClean="0"/>
              <a:t>‹#›</a:t>
            </a:fld>
            <a:endParaRPr lang="en-GB"/>
          </a:p>
        </p:txBody>
      </p:sp>
      <p:sp>
        <p:nvSpPr>
          <p:cNvPr id="6" name="Rectangle 5"/>
          <p:cNvSpPr/>
          <p:nvPr userDrawn="1"/>
        </p:nvSpPr>
        <p:spPr>
          <a:xfrm>
            <a:off x="0" y="1749600"/>
            <a:ext cx="190800" cy="336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700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73705-3BB8-4878-AA65-7EDAAA71C0D3}" type="datetimeFigureOut">
              <a:rPr lang="en-GB" smtClean="0"/>
              <a:t>08/11/2021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60F519-1A6F-418B-B5F1-548D58A7CD0B}" type="slidenum">
              <a:rPr lang="en-GB" smtClean="0"/>
              <a:t>‹#›</a:t>
            </a:fld>
            <a:endParaRPr lang="en-GB"/>
          </a:p>
        </p:txBody>
      </p:sp>
      <p:sp>
        <p:nvSpPr>
          <p:cNvPr id="5" name="Rectangle 4"/>
          <p:cNvSpPr/>
          <p:nvPr userDrawn="1"/>
        </p:nvSpPr>
        <p:spPr>
          <a:xfrm>
            <a:off x="0" y="1749600"/>
            <a:ext cx="190800" cy="336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8058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utbild">
    <p:spTree>
      <p:nvGrpSpPr>
        <p:cNvPr id="1" name=""/>
        <p:cNvGrpSpPr/>
        <p:nvPr/>
      </p:nvGrpSpPr>
      <p:grpSpPr>
        <a:xfrm>
          <a:off x="0" y="0"/>
          <a:ext cx="0" cy="0"/>
          <a:chOff x="0" y="0"/>
          <a:chExt cx="0" cy="0"/>
        </a:xfrm>
      </p:grpSpPr>
      <p:sp>
        <p:nvSpPr>
          <p:cNvPr id="2" name="Title 1"/>
          <p:cNvSpPr>
            <a:spLocks noGrp="1"/>
          </p:cNvSpPr>
          <p:nvPr>
            <p:ph type="ctrTitle"/>
          </p:nvPr>
        </p:nvSpPr>
        <p:spPr>
          <a:xfrm>
            <a:off x="828000" y="1551975"/>
            <a:ext cx="10537200" cy="2330690"/>
          </a:xfrm>
        </p:spPr>
        <p:txBody>
          <a:bodyPr anchor="b"/>
          <a:lstStyle>
            <a:lvl1pPr algn="ctr">
              <a:defRPr sz="6000">
                <a:solidFill>
                  <a:schemeClr val="accent1"/>
                </a:solidFill>
              </a:defRPr>
            </a:lvl1pPr>
          </a:lstStyle>
          <a:p>
            <a:r>
              <a:rPr lang="sv-SE"/>
              <a:t>Klicka här för att ändra mall för rubrikformat</a:t>
            </a:r>
            <a:endParaRPr lang="en-GB" dirty="0"/>
          </a:p>
        </p:txBody>
      </p:sp>
      <p:sp>
        <p:nvSpPr>
          <p:cNvPr id="3" name="Subtitle 2"/>
          <p:cNvSpPr>
            <a:spLocks noGrp="1"/>
          </p:cNvSpPr>
          <p:nvPr>
            <p:ph type="subTitle" idx="1"/>
          </p:nvPr>
        </p:nvSpPr>
        <p:spPr>
          <a:xfrm>
            <a:off x="828000" y="4020168"/>
            <a:ext cx="10537200" cy="886900"/>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dirty="0"/>
          </a:p>
        </p:txBody>
      </p:sp>
      <p:pic>
        <p:nvPicPr>
          <p:cNvPr id="4" name="Picture 9">
            <a:extLst>
              <a:ext uri="{FF2B5EF4-FFF2-40B4-BE49-F238E27FC236}">
                <a16:creationId xmlns:a16="http://schemas.microsoft.com/office/drawing/2014/main" id="{DF0186F4-336C-984A-A07F-34AA96CF6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168" y="5976183"/>
            <a:ext cx="2268000" cy="593578"/>
          </a:xfrm>
          <a:prstGeom prst="rect">
            <a:avLst/>
          </a:prstGeom>
        </p:spPr>
      </p:pic>
    </p:spTree>
    <p:extLst>
      <p:ext uri="{BB962C8B-B14F-4D97-AF65-F5344CB8AC3E}">
        <p14:creationId xmlns:p14="http://schemas.microsoft.com/office/powerpoint/2010/main" val="20425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GB" dirty="0"/>
          </a:p>
        </p:txBody>
      </p:sp>
      <p:sp>
        <p:nvSpPr>
          <p:cNvPr id="3" name="Content Placeholder 2"/>
          <p:cNvSpPr>
            <a:spLocks noGrp="1"/>
          </p:cNvSpPr>
          <p:nvPr>
            <p:ph idx="1"/>
          </p:nvPr>
        </p:nvSpPr>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7" name="Rectangle 6"/>
          <p:cNvSpPr/>
          <p:nvPr userDrawn="1"/>
        </p:nvSpPr>
        <p:spPr>
          <a:xfrm>
            <a:off x="0" y="1747621"/>
            <a:ext cx="190800" cy="336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563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g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GB" dirty="0"/>
          </a:p>
        </p:txBody>
      </p:sp>
      <p:sp>
        <p:nvSpPr>
          <p:cNvPr id="3" name="Content Placeholder 2"/>
          <p:cNvSpPr>
            <a:spLocks noGrp="1"/>
          </p:cNvSpPr>
          <p:nvPr>
            <p:ph idx="1"/>
          </p:nvPr>
        </p:nvSpPr>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8" name="Rectangle 7"/>
          <p:cNvSpPr/>
          <p:nvPr userDrawn="1"/>
        </p:nvSpPr>
        <p:spPr>
          <a:xfrm>
            <a:off x="0" y="1747621"/>
            <a:ext cx="190800" cy="336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850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rö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GB" dirty="0"/>
          </a:p>
        </p:txBody>
      </p:sp>
      <p:sp>
        <p:nvSpPr>
          <p:cNvPr id="3" name="Content Placeholder 2"/>
          <p:cNvSpPr>
            <a:spLocks noGrp="1"/>
          </p:cNvSpPr>
          <p:nvPr>
            <p:ph idx="1"/>
          </p:nvPr>
        </p:nvSpPr>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8" name="Rectangle 7"/>
          <p:cNvSpPr/>
          <p:nvPr userDrawn="1"/>
        </p:nvSpPr>
        <p:spPr>
          <a:xfrm>
            <a:off x="0" y="1747621"/>
            <a:ext cx="190800" cy="336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376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152000"/>
            <a:ext cx="5040000" cy="4464000"/>
          </a:xfrm>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8" name="Content Placeholder 2"/>
          <p:cNvSpPr>
            <a:spLocks noGrp="1"/>
          </p:cNvSpPr>
          <p:nvPr>
            <p:ph idx="13"/>
          </p:nvPr>
        </p:nvSpPr>
        <p:spPr>
          <a:xfrm>
            <a:off x="6084000" y="1152000"/>
            <a:ext cx="5040000" cy="4464000"/>
          </a:xfrm>
        </p:spPr>
        <p:txBody>
          <a:bodyPr/>
          <a:lstStyle/>
          <a:p>
            <a:pPr lvl="0"/>
            <a:r>
              <a:rPr lang="sv-SE"/>
              <a:t>Redigera format för bakgrundstext</a:t>
            </a:r>
          </a:p>
        </p:txBody>
      </p:sp>
      <p:sp>
        <p:nvSpPr>
          <p:cNvPr id="9" name="Title 8"/>
          <p:cNvSpPr>
            <a:spLocks noGrp="1"/>
          </p:cNvSpPr>
          <p:nvPr>
            <p:ph type="title"/>
          </p:nvPr>
        </p:nvSpPr>
        <p:spPr/>
        <p:txBody>
          <a:bodyPr/>
          <a:lstStyle/>
          <a:p>
            <a:r>
              <a:rPr lang="sv-SE"/>
              <a:t>Klicka här för att ändra mall för rubrikformat</a:t>
            </a:r>
            <a:endParaRPr lang="en-GB" dirty="0"/>
          </a:p>
        </p:txBody>
      </p:sp>
      <p:sp>
        <p:nvSpPr>
          <p:cNvPr id="10" name="Rectangle 9"/>
          <p:cNvSpPr/>
          <p:nvPr userDrawn="1"/>
        </p:nvSpPr>
        <p:spPr>
          <a:xfrm>
            <a:off x="0" y="1747621"/>
            <a:ext cx="190800" cy="336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61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gul">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152000"/>
            <a:ext cx="5040000" cy="4464000"/>
          </a:xfrm>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8" name="Content Placeholder 2"/>
          <p:cNvSpPr>
            <a:spLocks noGrp="1"/>
          </p:cNvSpPr>
          <p:nvPr>
            <p:ph idx="13"/>
          </p:nvPr>
        </p:nvSpPr>
        <p:spPr>
          <a:xfrm>
            <a:off x="6084000" y="1152000"/>
            <a:ext cx="5040000" cy="4464000"/>
          </a:xfrm>
        </p:spPr>
        <p:txBody>
          <a:bodyPr/>
          <a:lstStyle/>
          <a:p>
            <a:pPr lvl="0"/>
            <a:r>
              <a:rPr lang="sv-SE"/>
              <a:t>Redigera format för bakgrundstext</a:t>
            </a:r>
          </a:p>
        </p:txBody>
      </p:sp>
      <p:sp>
        <p:nvSpPr>
          <p:cNvPr id="9" name="Title 8"/>
          <p:cNvSpPr>
            <a:spLocks noGrp="1"/>
          </p:cNvSpPr>
          <p:nvPr>
            <p:ph type="title"/>
          </p:nvPr>
        </p:nvSpPr>
        <p:spPr/>
        <p:txBody>
          <a:bodyPr/>
          <a:lstStyle/>
          <a:p>
            <a:r>
              <a:rPr lang="sv-SE"/>
              <a:t>Klicka här för att ändra mall för rubrikformat</a:t>
            </a:r>
            <a:endParaRPr lang="en-GB"/>
          </a:p>
        </p:txBody>
      </p:sp>
      <p:sp>
        <p:nvSpPr>
          <p:cNvPr id="10" name="Rectangle 9"/>
          <p:cNvSpPr/>
          <p:nvPr userDrawn="1"/>
        </p:nvSpPr>
        <p:spPr>
          <a:xfrm>
            <a:off x="0" y="1747621"/>
            <a:ext cx="190800" cy="336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4034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rö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151999"/>
            <a:ext cx="5040000" cy="4464000"/>
          </a:xfrm>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8" name="Content Placeholder 2"/>
          <p:cNvSpPr>
            <a:spLocks noGrp="1"/>
          </p:cNvSpPr>
          <p:nvPr>
            <p:ph idx="13"/>
          </p:nvPr>
        </p:nvSpPr>
        <p:spPr>
          <a:xfrm>
            <a:off x="6084000" y="1151999"/>
            <a:ext cx="5040000" cy="4464000"/>
          </a:xfrm>
        </p:spPr>
        <p:txBody>
          <a:bodyPr/>
          <a:lstStyle/>
          <a:p>
            <a:pPr lvl="0"/>
            <a:r>
              <a:rPr lang="sv-SE"/>
              <a:t>Redigera format för bakgrundstext</a:t>
            </a:r>
          </a:p>
        </p:txBody>
      </p:sp>
      <p:sp>
        <p:nvSpPr>
          <p:cNvPr id="9" name="Title 8"/>
          <p:cNvSpPr>
            <a:spLocks noGrp="1"/>
          </p:cNvSpPr>
          <p:nvPr>
            <p:ph type="title"/>
          </p:nvPr>
        </p:nvSpPr>
        <p:spPr/>
        <p:txBody>
          <a:bodyPr/>
          <a:lstStyle/>
          <a:p>
            <a:r>
              <a:rPr lang="sv-SE"/>
              <a:t>Klicka här för att ändra mall för rubrikformat</a:t>
            </a:r>
            <a:endParaRPr lang="en-GB" dirty="0"/>
          </a:p>
        </p:txBody>
      </p:sp>
      <p:sp>
        <p:nvSpPr>
          <p:cNvPr id="10" name="Rectangle 9"/>
          <p:cNvSpPr/>
          <p:nvPr userDrawn="1"/>
        </p:nvSpPr>
        <p:spPr>
          <a:xfrm>
            <a:off x="0" y="1747621"/>
            <a:ext cx="190800" cy="336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315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10" name="Chart Placeholder 9"/>
          <p:cNvSpPr>
            <a:spLocks noGrp="1"/>
          </p:cNvSpPr>
          <p:nvPr>
            <p:ph type="chart" sz="quarter" idx="14"/>
          </p:nvPr>
        </p:nvSpPr>
        <p:spPr>
          <a:xfrm>
            <a:off x="6083250" y="1152000"/>
            <a:ext cx="5040313" cy="4464000"/>
          </a:xfrm>
        </p:spPr>
        <p:txBody>
          <a:bodyPr anchor="ctr" anchorCtr="0"/>
          <a:lstStyle>
            <a:lvl1pPr marL="0" indent="0" algn="ctr">
              <a:buNone/>
              <a:defRPr/>
            </a:lvl1pPr>
          </a:lstStyle>
          <a:p>
            <a:r>
              <a:rPr lang="sv-SE"/>
              <a:t>Klicka på ikonen för att lägga till ett diagram</a:t>
            </a:r>
            <a:endParaRPr lang="en-GB" dirty="0"/>
          </a:p>
        </p:txBody>
      </p:sp>
      <p:sp>
        <p:nvSpPr>
          <p:cNvPr id="3" name="Content Placeholder 2"/>
          <p:cNvSpPr>
            <a:spLocks noGrp="1"/>
          </p:cNvSpPr>
          <p:nvPr>
            <p:ph idx="1"/>
          </p:nvPr>
        </p:nvSpPr>
        <p:spPr>
          <a:xfrm>
            <a:off x="720000" y="1152000"/>
            <a:ext cx="5040000" cy="4464000"/>
          </a:xfrm>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11" name="Rectangle 10"/>
          <p:cNvSpPr/>
          <p:nvPr userDrawn="1"/>
        </p:nvSpPr>
        <p:spPr>
          <a:xfrm>
            <a:off x="0" y="1747621"/>
            <a:ext cx="190800" cy="336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sv-SE"/>
              <a:t>Klicka här för att ändra mall för rubrikformat</a:t>
            </a:r>
            <a:endParaRPr lang="en-GB"/>
          </a:p>
        </p:txBody>
      </p:sp>
    </p:spTree>
    <p:extLst>
      <p:ext uri="{BB962C8B-B14F-4D97-AF65-F5344CB8AC3E}">
        <p14:creationId xmlns:p14="http://schemas.microsoft.com/office/powerpoint/2010/main" val="238718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166648"/>
            <a:ext cx="5040000" cy="4449352"/>
          </a:xfrm>
        </p:spPr>
        <p:txBody>
          <a:bodyPr/>
          <a:lstStyle/>
          <a:p>
            <a:pPr lvl="0"/>
            <a:r>
              <a:rPr lang="sv-SE"/>
              <a:t>Redigera format för bakgrundstext</a:t>
            </a:r>
          </a:p>
        </p:txBody>
      </p:sp>
      <p:sp>
        <p:nvSpPr>
          <p:cNvPr id="4" name="Date Placeholder 3"/>
          <p:cNvSpPr>
            <a:spLocks noGrp="1"/>
          </p:cNvSpPr>
          <p:nvPr>
            <p:ph type="dt" sz="half" idx="10"/>
          </p:nvPr>
        </p:nvSpPr>
        <p:spPr/>
        <p:txBody>
          <a:bodyPr/>
          <a:lstStyle/>
          <a:p>
            <a:fld id="{2CC73705-3BB8-4878-AA65-7EDAAA71C0D3}"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60F519-1A6F-418B-B5F1-548D58A7CD0B}" type="slidenum">
              <a:rPr lang="en-GB" smtClean="0"/>
              <a:t>‹#›</a:t>
            </a:fld>
            <a:endParaRPr lang="en-GB"/>
          </a:p>
        </p:txBody>
      </p:sp>
      <p:sp>
        <p:nvSpPr>
          <p:cNvPr id="9" name="Title 8"/>
          <p:cNvSpPr>
            <a:spLocks noGrp="1"/>
          </p:cNvSpPr>
          <p:nvPr>
            <p:ph type="title"/>
          </p:nvPr>
        </p:nvSpPr>
        <p:spPr>
          <a:xfrm>
            <a:off x="719999" y="396000"/>
            <a:ext cx="11158697" cy="756000"/>
          </a:xfrm>
        </p:spPr>
        <p:txBody>
          <a:bodyPr/>
          <a:lstStyle/>
          <a:p>
            <a:r>
              <a:rPr lang="sv-SE"/>
              <a:t>Klicka här för att ändra mall för rubrikformat</a:t>
            </a:r>
            <a:endParaRPr lang="en-GB" dirty="0"/>
          </a:p>
        </p:txBody>
      </p:sp>
      <p:sp>
        <p:nvSpPr>
          <p:cNvPr id="8" name="Picture Placeholder 7"/>
          <p:cNvSpPr>
            <a:spLocks noGrp="1"/>
          </p:cNvSpPr>
          <p:nvPr>
            <p:ph type="pic" sz="quarter" idx="13"/>
          </p:nvPr>
        </p:nvSpPr>
        <p:spPr>
          <a:xfrm>
            <a:off x="6118697" y="1156138"/>
            <a:ext cx="5760000" cy="3415861"/>
          </a:xfrm>
          <a:solidFill>
            <a:schemeClr val="bg1">
              <a:lumMod val="95000"/>
            </a:schemeClr>
          </a:solidFill>
        </p:spPr>
        <p:txBody>
          <a:bodyPr anchor="ctr" anchorCtr="0"/>
          <a:lstStyle>
            <a:lvl1pPr marL="0" indent="0" algn="ctr">
              <a:buNone/>
              <a:defRPr/>
            </a:lvl1pPr>
          </a:lstStyle>
          <a:p>
            <a:r>
              <a:rPr lang="sv-SE"/>
              <a:t>Klicka på ikonen för att lägga till en bild</a:t>
            </a:r>
            <a:endParaRPr lang="en-GB" dirty="0"/>
          </a:p>
        </p:txBody>
      </p:sp>
      <p:sp>
        <p:nvSpPr>
          <p:cNvPr id="10" name="Rectangle 9"/>
          <p:cNvSpPr/>
          <p:nvPr userDrawn="1"/>
        </p:nvSpPr>
        <p:spPr>
          <a:xfrm>
            <a:off x="0" y="1749600"/>
            <a:ext cx="190800" cy="336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1124" y="396000"/>
            <a:ext cx="10404000" cy="756000"/>
          </a:xfrm>
          <a:prstGeom prst="rect">
            <a:avLst/>
          </a:prstGeom>
        </p:spPr>
        <p:txBody>
          <a:bodyPr vert="horz" lIns="0" tIns="0" rIns="0" bIns="0" rtlCol="0" anchor="t" anchorCtr="0">
            <a:normAutofit/>
          </a:bodyPr>
          <a:lstStyle/>
          <a:p>
            <a:r>
              <a:rPr lang="sv-SE"/>
              <a:t>Klicka här för att ändra mall för rubrikformat</a:t>
            </a:r>
            <a:endParaRPr lang="en-GB" dirty="0"/>
          </a:p>
        </p:txBody>
      </p:sp>
      <p:sp>
        <p:nvSpPr>
          <p:cNvPr id="3" name="Text Placeholder 2"/>
          <p:cNvSpPr>
            <a:spLocks noGrp="1"/>
          </p:cNvSpPr>
          <p:nvPr>
            <p:ph type="body" idx="1"/>
          </p:nvPr>
        </p:nvSpPr>
        <p:spPr>
          <a:xfrm>
            <a:off x="721124" y="1152000"/>
            <a:ext cx="10404000" cy="4464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740437" y="6419648"/>
            <a:ext cx="774000" cy="180000"/>
          </a:xfrm>
          <a:prstGeom prst="rect">
            <a:avLst/>
          </a:prstGeom>
        </p:spPr>
        <p:txBody>
          <a:bodyPr vert="horz" lIns="0" tIns="0" rIns="0" bIns="0" rtlCol="0" anchor="ctr"/>
          <a:lstStyle>
            <a:lvl1pPr algn="l">
              <a:defRPr sz="1200">
                <a:solidFill>
                  <a:schemeClr val="accent1"/>
                </a:solidFill>
              </a:defRPr>
            </a:lvl1pPr>
          </a:lstStyle>
          <a:p>
            <a:fld id="{2CC73705-3BB8-4878-AA65-7EDAAA71C0D3}" type="datetimeFigureOut">
              <a:rPr lang="en-GB" smtClean="0"/>
              <a:pPr/>
              <a:t>08/11/2021</a:t>
            </a:fld>
            <a:endParaRPr lang="en-GB" dirty="0"/>
          </a:p>
        </p:txBody>
      </p:sp>
      <p:sp>
        <p:nvSpPr>
          <p:cNvPr id="5" name="Footer Placeholder 4"/>
          <p:cNvSpPr>
            <a:spLocks noGrp="1"/>
          </p:cNvSpPr>
          <p:nvPr>
            <p:ph type="ftr" sz="quarter" idx="3"/>
          </p:nvPr>
        </p:nvSpPr>
        <p:spPr>
          <a:xfrm>
            <a:off x="7600899" y="6419648"/>
            <a:ext cx="3168000" cy="180000"/>
          </a:xfrm>
          <a:prstGeom prst="rect">
            <a:avLst/>
          </a:prstGeom>
        </p:spPr>
        <p:txBody>
          <a:bodyPr vert="horz" lIns="0" tIns="0" rIns="0" bIns="0" rtlCol="0" anchor="ctr"/>
          <a:lstStyle>
            <a:lvl1pPr algn="l">
              <a:defRPr sz="1200" cap="all" baseline="0">
                <a:solidFill>
                  <a:schemeClr val="accent1"/>
                </a:solidFill>
              </a:defRPr>
            </a:lvl1pPr>
          </a:lstStyle>
          <a:p>
            <a:endParaRPr lang="en-GB" dirty="0"/>
          </a:p>
        </p:txBody>
      </p:sp>
      <p:sp>
        <p:nvSpPr>
          <p:cNvPr id="6" name="Slide Number Placeholder 5"/>
          <p:cNvSpPr>
            <a:spLocks noGrp="1"/>
          </p:cNvSpPr>
          <p:nvPr>
            <p:ph type="sldNum" sz="quarter" idx="4"/>
          </p:nvPr>
        </p:nvSpPr>
        <p:spPr>
          <a:xfrm>
            <a:off x="11399412" y="6419648"/>
            <a:ext cx="542707" cy="180000"/>
          </a:xfrm>
          <a:prstGeom prst="rect">
            <a:avLst/>
          </a:prstGeom>
        </p:spPr>
        <p:txBody>
          <a:bodyPr vert="horz" lIns="0" tIns="0" rIns="0" bIns="0" rtlCol="0" anchor="ctr"/>
          <a:lstStyle>
            <a:lvl1pPr algn="r">
              <a:defRPr sz="1200">
                <a:solidFill>
                  <a:schemeClr val="accent1"/>
                </a:solidFill>
              </a:defRPr>
            </a:lvl1pPr>
          </a:lstStyle>
          <a:p>
            <a:fld id="{0960F519-1A6F-418B-B5F1-548D58A7CD0B}" type="slidenum">
              <a:rPr lang="en-GB" smtClean="0"/>
              <a:pPr/>
              <a:t>‹#›</a:t>
            </a:fld>
            <a:endParaRPr lang="en-GB" dirty="0"/>
          </a:p>
        </p:txBody>
      </p:sp>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8168" y="5976183"/>
            <a:ext cx="2268000" cy="593578"/>
          </a:xfrm>
          <a:prstGeom prst="rect">
            <a:avLst/>
          </a:prstGeom>
        </p:spPr>
      </p:pic>
    </p:spTree>
    <p:extLst>
      <p:ext uri="{BB962C8B-B14F-4D97-AF65-F5344CB8AC3E}">
        <p14:creationId xmlns:p14="http://schemas.microsoft.com/office/powerpoint/2010/main" val="3666195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4" r:id="rId7"/>
    <p:sldLayoutId id="2147483665" r:id="rId8"/>
    <p:sldLayoutId id="2147483666" r:id="rId9"/>
    <p:sldLayoutId id="2147483654" r:id="rId10"/>
    <p:sldLayoutId id="2147483655" r:id="rId11"/>
    <p:sldLayoutId id="2147483667"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byggnad, utomhus, hus, gata&#10;&#10;Automatiskt genererad beskrivning">
            <a:extLst>
              <a:ext uri="{FF2B5EF4-FFF2-40B4-BE49-F238E27FC236}">
                <a16:creationId xmlns:a16="http://schemas.microsoft.com/office/drawing/2014/main" id="{9CBC7A77-1035-44F3-BF21-3E7DC5A4865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b="15609"/>
          <a:stretch/>
        </p:blipFill>
        <p:spPr>
          <a:xfrm>
            <a:off x="0" y="0"/>
            <a:ext cx="12194382" cy="6858000"/>
          </a:xfrm>
          <a:prstGeom prst="rect">
            <a:avLst/>
          </a:prstGeom>
        </p:spPr>
      </p:pic>
      <p:sp>
        <p:nvSpPr>
          <p:cNvPr id="7" name="Rubrik 1">
            <a:extLst>
              <a:ext uri="{FF2B5EF4-FFF2-40B4-BE49-F238E27FC236}">
                <a16:creationId xmlns:a16="http://schemas.microsoft.com/office/drawing/2014/main" id="{F2553525-3497-498B-AF41-90A95373742E}"/>
              </a:ext>
            </a:extLst>
          </p:cNvPr>
          <p:cNvSpPr txBox="1">
            <a:spLocks/>
          </p:cNvSpPr>
          <p:nvPr/>
        </p:nvSpPr>
        <p:spPr>
          <a:xfrm>
            <a:off x="2798116" y="1844246"/>
            <a:ext cx="6595767" cy="3731740"/>
          </a:xfrm>
          <a:prstGeom prst="rect">
            <a:avLst/>
          </a:prstGeom>
        </p:spPr>
        <p:txBody>
          <a:bodyPr vert="horz" lIns="0" tIns="0" rIns="0" bIns="0" rtlCol="0" anchor="b" anchorCtr="0">
            <a:normAutofit fontScale="70000" lnSpcReduction="20000"/>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ctr"/>
            <a:r>
              <a:rPr lang="sv-FI" sz="11400" b="1" dirty="0">
                <a:solidFill>
                  <a:schemeClr val="bg1"/>
                </a:solidFill>
              </a:rPr>
              <a:t>Förtätning av trästaden Mariehamn</a:t>
            </a:r>
            <a:br>
              <a:rPr lang="sv-FI" sz="7200" b="1" dirty="0">
                <a:solidFill>
                  <a:schemeClr val="bg1"/>
                </a:solidFill>
              </a:rPr>
            </a:br>
            <a:endParaRPr lang="sv-FI" sz="3600" dirty="0">
              <a:solidFill>
                <a:schemeClr val="bg1"/>
              </a:solidFill>
            </a:endParaRPr>
          </a:p>
          <a:p>
            <a:pPr algn="ctr"/>
            <a:r>
              <a:rPr lang="sv-FI" sz="4100" b="1" dirty="0">
                <a:solidFill>
                  <a:schemeClr val="bg1"/>
                </a:solidFill>
              </a:rPr>
              <a:t>Effekter av utökad byggrätt</a:t>
            </a:r>
          </a:p>
          <a:p>
            <a:pPr algn="ctr"/>
            <a:r>
              <a:rPr lang="sv-FI" sz="4100" b="1" dirty="0">
                <a:solidFill>
                  <a:schemeClr val="bg1"/>
                </a:solidFill>
              </a:rPr>
              <a:t>i samband med byggnadsskydd</a:t>
            </a:r>
          </a:p>
          <a:p>
            <a:pPr algn="ctr"/>
            <a:endParaRPr lang="sv-FI" sz="4100" b="1" dirty="0">
              <a:solidFill>
                <a:schemeClr val="bg1"/>
              </a:solidFill>
            </a:endParaRPr>
          </a:p>
        </p:txBody>
      </p:sp>
      <p:sp>
        <p:nvSpPr>
          <p:cNvPr id="4" name="Rektangel 3">
            <a:extLst>
              <a:ext uri="{FF2B5EF4-FFF2-40B4-BE49-F238E27FC236}">
                <a16:creationId xmlns:a16="http://schemas.microsoft.com/office/drawing/2014/main" id="{C75CA490-8626-4350-B6C7-AD9133341B06}"/>
              </a:ext>
            </a:extLst>
          </p:cNvPr>
          <p:cNvSpPr/>
          <p:nvPr/>
        </p:nvSpPr>
        <p:spPr>
          <a:xfrm>
            <a:off x="9887843" y="6581001"/>
            <a:ext cx="2304157" cy="276999"/>
          </a:xfrm>
          <a:prstGeom prst="rect">
            <a:avLst/>
          </a:prstGeom>
        </p:spPr>
        <p:txBody>
          <a:bodyPr wrap="none">
            <a:spAutoFit/>
          </a:bodyPr>
          <a:lstStyle/>
          <a:p>
            <a:r>
              <a:rPr lang="sv-FI" sz="1200" dirty="0">
                <a:solidFill>
                  <a:schemeClr val="bg1"/>
                </a:solidFill>
              </a:rPr>
              <a:t>Foto: Mäklarhuset, prospekt 2020</a:t>
            </a:r>
          </a:p>
        </p:txBody>
      </p:sp>
      <p:pic>
        <p:nvPicPr>
          <p:cNvPr id="12" name="Picture 2" descr="Ålands landskapsregering">
            <a:extLst>
              <a:ext uri="{FF2B5EF4-FFF2-40B4-BE49-F238E27FC236}">
                <a16:creationId xmlns:a16="http://schemas.microsoft.com/office/drawing/2014/main" id="{9D3C29BF-6DA5-4C86-B05D-4D61F171C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99" y="6007100"/>
            <a:ext cx="2273301" cy="5439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DE656BA2-3CBC-4E1F-AB55-F5BD0CBE2D04}"/>
              </a:ext>
            </a:extLst>
          </p:cNvPr>
          <p:cNvSpPr txBox="1"/>
          <p:nvPr/>
        </p:nvSpPr>
        <p:spPr>
          <a:xfrm>
            <a:off x="9057903" y="5720095"/>
            <a:ext cx="3103749" cy="830997"/>
          </a:xfrm>
          <a:prstGeom prst="rect">
            <a:avLst/>
          </a:prstGeom>
          <a:noFill/>
        </p:spPr>
        <p:txBody>
          <a:bodyPr wrap="square" rtlCol="0">
            <a:spAutoFit/>
          </a:bodyPr>
          <a:lstStyle/>
          <a:p>
            <a:pPr algn="r"/>
            <a:r>
              <a:rPr lang="sv-FI" sz="2400" b="1" dirty="0">
                <a:solidFill>
                  <a:schemeClr val="bg1"/>
                </a:solidFill>
              </a:rPr>
              <a:t>Pia Sjöberg, antikvarie</a:t>
            </a:r>
          </a:p>
          <a:p>
            <a:pPr algn="r"/>
            <a:r>
              <a:rPr lang="sv-FI" sz="2400" b="1" dirty="0">
                <a:solidFill>
                  <a:schemeClr val="bg1"/>
                </a:solidFill>
              </a:rPr>
              <a:t>Kulturbyrån</a:t>
            </a:r>
          </a:p>
        </p:txBody>
      </p:sp>
    </p:spTree>
    <p:extLst>
      <p:ext uri="{BB962C8B-B14F-4D97-AF65-F5344CB8AC3E}">
        <p14:creationId xmlns:p14="http://schemas.microsoft.com/office/powerpoint/2010/main" val="193497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skärmbild&#10;&#10;Automatiskt genererad beskrivning">
            <a:extLst>
              <a:ext uri="{FF2B5EF4-FFF2-40B4-BE49-F238E27FC236}">
                <a16:creationId xmlns:a16="http://schemas.microsoft.com/office/drawing/2014/main" id="{9A4032BC-15C5-4E2A-8395-FA51D78FE032}"/>
              </a:ext>
            </a:extLst>
          </p:cNvPr>
          <p:cNvPicPr>
            <a:picLocks noChangeAspect="1"/>
          </p:cNvPicPr>
          <p:nvPr/>
        </p:nvPicPr>
        <p:blipFill rotWithShape="1">
          <a:blip r:embed="rId3"/>
          <a:srcRect l="946" r="-1"/>
          <a:stretch/>
        </p:blipFill>
        <p:spPr>
          <a:xfrm rot="21178342">
            <a:off x="236950" y="1586112"/>
            <a:ext cx="4094883" cy="3900575"/>
          </a:xfrm>
          <a:prstGeom prst="rect">
            <a:avLst/>
          </a:prstGeom>
        </p:spPr>
      </p:pic>
      <p:sp>
        <p:nvSpPr>
          <p:cNvPr id="2" name="Title 1">
            <a:extLst>
              <a:ext uri="{FF2B5EF4-FFF2-40B4-BE49-F238E27FC236}">
                <a16:creationId xmlns:a16="http://schemas.microsoft.com/office/drawing/2014/main" id="{77B94D1B-B95E-4FDE-8A84-048F84F9B5B2}"/>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Södragatan</a:t>
            </a:r>
            <a:r>
              <a:rPr lang="en-GB" dirty="0"/>
              <a:t> 18</a:t>
            </a:r>
          </a:p>
        </p:txBody>
      </p:sp>
      <p:sp>
        <p:nvSpPr>
          <p:cNvPr id="5" name="Platshållare för innehåll 7">
            <a:extLst>
              <a:ext uri="{FF2B5EF4-FFF2-40B4-BE49-F238E27FC236}">
                <a16:creationId xmlns:a16="http://schemas.microsoft.com/office/drawing/2014/main" id="{941FB336-C865-4286-BAB9-EA79666BA241}"/>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FI" sz="3200" dirty="0"/>
              <a:t>				Reviderad stadsplan 2014</a:t>
            </a:r>
          </a:p>
          <a:p>
            <a:pPr marL="342900" indent="-342900" algn="l">
              <a:buFontTx/>
              <a:buChar char="-"/>
            </a:pPr>
            <a:endParaRPr lang="sv-FI" sz="3200" dirty="0"/>
          </a:p>
        </p:txBody>
      </p:sp>
      <p:pic>
        <p:nvPicPr>
          <p:cNvPr id="6" name="Bildobjekt 5" descr="En bild som visar text, karta&#10;&#10;Automatiskt genererad beskrivning">
            <a:extLst>
              <a:ext uri="{FF2B5EF4-FFF2-40B4-BE49-F238E27FC236}">
                <a16:creationId xmlns:a16="http://schemas.microsoft.com/office/drawing/2014/main" id="{C8EDBE32-C39F-4EC2-B094-75CF76875EAA}"/>
              </a:ext>
            </a:extLst>
          </p:cNvPr>
          <p:cNvPicPr>
            <a:picLocks noChangeAspect="1"/>
          </p:cNvPicPr>
          <p:nvPr/>
        </p:nvPicPr>
        <p:blipFill rotWithShape="1">
          <a:blip r:embed="rId4"/>
          <a:srcRect l="5285" t="16135" r="70030" b="20267"/>
          <a:stretch/>
        </p:blipFill>
        <p:spPr>
          <a:xfrm>
            <a:off x="4594576" y="2072566"/>
            <a:ext cx="3759200" cy="4773443"/>
          </a:xfrm>
          <a:prstGeom prst="rect">
            <a:avLst/>
          </a:prstGeom>
        </p:spPr>
      </p:pic>
      <p:pic>
        <p:nvPicPr>
          <p:cNvPr id="7" name="Bildobjekt 6" descr="En bild som visar text, karta&#10;&#10;Automatiskt genererad beskrivning">
            <a:extLst>
              <a:ext uri="{FF2B5EF4-FFF2-40B4-BE49-F238E27FC236}">
                <a16:creationId xmlns:a16="http://schemas.microsoft.com/office/drawing/2014/main" id="{A1FA9028-A2BB-4D39-B267-5F25EF908A8B}"/>
              </a:ext>
            </a:extLst>
          </p:cNvPr>
          <p:cNvPicPr>
            <a:picLocks noChangeAspect="1"/>
          </p:cNvPicPr>
          <p:nvPr/>
        </p:nvPicPr>
        <p:blipFill rotWithShape="1">
          <a:blip r:embed="rId4"/>
          <a:srcRect l="67703" t="16135" r="7613" b="20267"/>
          <a:stretch/>
        </p:blipFill>
        <p:spPr>
          <a:xfrm>
            <a:off x="8432798" y="2084554"/>
            <a:ext cx="3759201" cy="4773446"/>
          </a:xfrm>
          <a:prstGeom prst="rect">
            <a:avLst/>
          </a:prstGeom>
        </p:spPr>
      </p:pic>
      <p:pic>
        <p:nvPicPr>
          <p:cNvPr id="10" name="Bildobjekt 9" descr="En bild som visar ritning&#10;&#10;Automatiskt genererad beskrivning">
            <a:extLst>
              <a:ext uri="{FF2B5EF4-FFF2-40B4-BE49-F238E27FC236}">
                <a16:creationId xmlns:a16="http://schemas.microsoft.com/office/drawing/2014/main" id="{05C126A1-5D59-41E9-8ABF-4BAA3BD89A6A}"/>
              </a:ext>
            </a:extLst>
          </p:cNvPr>
          <p:cNvPicPr>
            <a:picLocks noChangeAspect="1"/>
          </p:cNvPicPr>
          <p:nvPr/>
        </p:nvPicPr>
        <p:blipFill>
          <a:blip r:embed="rId5"/>
          <a:stretch>
            <a:fillRect/>
          </a:stretch>
        </p:blipFill>
        <p:spPr>
          <a:xfrm rot="21116064">
            <a:off x="3226244" y="2285551"/>
            <a:ext cx="907712" cy="901135"/>
          </a:xfrm>
          <a:prstGeom prst="rect">
            <a:avLst/>
          </a:prstGeom>
        </p:spPr>
      </p:pic>
    </p:spTree>
    <p:extLst>
      <p:ext uri="{BB962C8B-B14F-4D97-AF65-F5344CB8AC3E}">
        <p14:creationId xmlns:p14="http://schemas.microsoft.com/office/powerpoint/2010/main" val="3379112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träd, byggnad, hus&#10;&#10;Automatiskt genererad beskrivning">
            <a:extLst>
              <a:ext uri="{FF2B5EF4-FFF2-40B4-BE49-F238E27FC236}">
                <a16:creationId xmlns:a16="http://schemas.microsoft.com/office/drawing/2014/main" id="{0603D05A-D6D9-42D5-AB05-1FD37006B2B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186307" y="1671551"/>
            <a:ext cx="6005691" cy="4011614"/>
          </a:xfrm>
          <a:prstGeom prst="rect">
            <a:avLst/>
          </a:prstGeom>
        </p:spPr>
      </p:pic>
      <p:sp>
        <p:nvSpPr>
          <p:cNvPr id="2" name="Title 1">
            <a:extLst>
              <a:ext uri="{FF2B5EF4-FFF2-40B4-BE49-F238E27FC236}">
                <a16:creationId xmlns:a16="http://schemas.microsoft.com/office/drawing/2014/main" id="{0F6E0FDE-DB77-457A-884E-FFDABD68F250}"/>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Södragatan</a:t>
            </a:r>
            <a:r>
              <a:rPr lang="en-GB" dirty="0"/>
              <a:t> 18</a:t>
            </a:r>
          </a:p>
        </p:txBody>
      </p:sp>
      <p:pic>
        <p:nvPicPr>
          <p:cNvPr id="4" name="Bildobjekt 3" descr="En bild som visar utomhus, gräs, byggnad, hus&#10;&#10;Automatiskt genererad beskrivning">
            <a:extLst>
              <a:ext uri="{FF2B5EF4-FFF2-40B4-BE49-F238E27FC236}">
                <a16:creationId xmlns:a16="http://schemas.microsoft.com/office/drawing/2014/main" id="{D907956E-9048-4BF3-B0AA-42F6D2C01EB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328" t="8924" r="-328" b="2014"/>
          <a:stretch/>
        </p:blipFill>
        <p:spPr>
          <a:xfrm>
            <a:off x="0" y="1671551"/>
            <a:ext cx="6005690" cy="4011614"/>
          </a:xfrm>
          <a:prstGeom prst="rect">
            <a:avLst/>
          </a:prstGeom>
        </p:spPr>
      </p:pic>
    </p:spTree>
    <p:extLst>
      <p:ext uri="{BB962C8B-B14F-4D97-AF65-F5344CB8AC3E}">
        <p14:creationId xmlns:p14="http://schemas.microsoft.com/office/powerpoint/2010/main" val="427520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99DAD2C2-670A-499D-886A-52DEB5128DA4}"/>
              </a:ext>
            </a:extLst>
          </p:cNvPr>
          <p:cNvPicPr>
            <a:picLocks noChangeAspect="1"/>
          </p:cNvPicPr>
          <p:nvPr/>
        </p:nvPicPr>
        <p:blipFill>
          <a:blip r:embed="rId3"/>
          <a:stretch>
            <a:fillRect/>
          </a:stretch>
        </p:blipFill>
        <p:spPr>
          <a:xfrm rot="21150988">
            <a:off x="229576" y="1606216"/>
            <a:ext cx="5058483" cy="3645568"/>
          </a:xfrm>
          <a:prstGeom prst="rect">
            <a:avLst/>
          </a:prstGeom>
        </p:spPr>
      </p:pic>
      <p:sp>
        <p:nvSpPr>
          <p:cNvPr id="2" name="Title 1">
            <a:extLst>
              <a:ext uri="{FF2B5EF4-FFF2-40B4-BE49-F238E27FC236}">
                <a16:creationId xmlns:a16="http://schemas.microsoft.com/office/drawing/2014/main" id="{77B94D1B-B95E-4FDE-8A84-048F84F9B5B2}"/>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Södragatan</a:t>
            </a:r>
            <a:r>
              <a:rPr lang="en-GB" dirty="0"/>
              <a:t> 18</a:t>
            </a:r>
          </a:p>
        </p:txBody>
      </p:sp>
      <p:pic>
        <p:nvPicPr>
          <p:cNvPr id="4" name="Bildobjekt 3" descr="En bild som visar byggnad, utomhus, gräs, hus&#10;&#10;Automatiskt genererad beskrivning">
            <a:extLst>
              <a:ext uri="{FF2B5EF4-FFF2-40B4-BE49-F238E27FC236}">
                <a16:creationId xmlns:a16="http://schemas.microsoft.com/office/drawing/2014/main" id="{798B41CD-E492-4146-ACD3-AF9B2181AD81}"/>
              </a:ext>
            </a:extLst>
          </p:cNvPr>
          <p:cNvPicPr>
            <a:picLocks noChangeAspect="1"/>
          </p:cNvPicPr>
          <p:nvPr/>
        </p:nvPicPr>
        <p:blipFill>
          <a:blip r:embed="rId4"/>
          <a:stretch>
            <a:fillRect/>
          </a:stretch>
        </p:blipFill>
        <p:spPr>
          <a:xfrm>
            <a:off x="5706759" y="2478602"/>
            <a:ext cx="6242304" cy="4169664"/>
          </a:xfrm>
          <a:prstGeom prst="rect">
            <a:avLst/>
          </a:prstGeom>
          <a:noFill/>
          <a:ln>
            <a:solidFill>
              <a:srgbClr val="FF0000"/>
            </a:solidFill>
          </a:ln>
        </p:spPr>
      </p:pic>
    </p:spTree>
    <p:extLst>
      <p:ext uri="{BB962C8B-B14F-4D97-AF65-F5344CB8AC3E}">
        <p14:creationId xmlns:p14="http://schemas.microsoft.com/office/powerpoint/2010/main" val="2731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snö, hus&#10;&#10;Automatiskt genererad beskrivning">
            <a:extLst>
              <a:ext uri="{FF2B5EF4-FFF2-40B4-BE49-F238E27FC236}">
                <a16:creationId xmlns:a16="http://schemas.microsoft.com/office/drawing/2014/main" id="{43283885-5989-4B69-9BFD-001AEF543BF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706759" y="2478602"/>
            <a:ext cx="6242304" cy="416966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Parkgatan</a:t>
            </a:r>
            <a:r>
              <a:rPr lang="en-GB" dirty="0"/>
              <a:t> 24</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Uppfört 1928</a:t>
            </a:r>
          </a:p>
          <a:p>
            <a:pPr marL="342900" indent="-342900" algn="l">
              <a:buFontTx/>
              <a:buChar char="-"/>
            </a:pPr>
            <a:r>
              <a:rPr lang="sv-FI" sz="3200" dirty="0"/>
              <a:t>K-märkt 1979</a:t>
            </a:r>
          </a:p>
        </p:txBody>
      </p:sp>
    </p:spTree>
    <p:extLst>
      <p:ext uri="{BB962C8B-B14F-4D97-AF65-F5344CB8AC3E}">
        <p14:creationId xmlns:p14="http://schemas.microsoft.com/office/powerpoint/2010/main" val="87352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4D1B-B95E-4FDE-8A84-048F84F9B5B2}"/>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Parkgatan</a:t>
            </a:r>
            <a:r>
              <a:rPr lang="en-GB" dirty="0"/>
              <a:t> 24</a:t>
            </a:r>
          </a:p>
        </p:txBody>
      </p:sp>
      <p:sp>
        <p:nvSpPr>
          <p:cNvPr id="5" name="Platshållare för innehåll 7">
            <a:extLst>
              <a:ext uri="{FF2B5EF4-FFF2-40B4-BE49-F238E27FC236}">
                <a16:creationId xmlns:a16="http://schemas.microsoft.com/office/drawing/2014/main" id="{941FB336-C865-4286-BAB9-EA79666BA241}"/>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FI" sz="3200" dirty="0"/>
              <a:t>				Reviderad stadsplan 2014</a:t>
            </a:r>
          </a:p>
          <a:p>
            <a:pPr marL="342900" indent="-342900" algn="l">
              <a:buFontTx/>
              <a:buChar char="-"/>
            </a:pPr>
            <a:endParaRPr lang="sv-FI" sz="3200" dirty="0"/>
          </a:p>
        </p:txBody>
      </p:sp>
      <p:pic>
        <p:nvPicPr>
          <p:cNvPr id="4" name="Bildobjekt 3" descr="En bild som visar text, karta&#10;&#10;Automatiskt genererad beskrivning">
            <a:extLst>
              <a:ext uri="{FF2B5EF4-FFF2-40B4-BE49-F238E27FC236}">
                <a16:creationId xmlns:a16="http://schemas.microsoft.com/office/drawing/2014/main" id="{E8483F7E-8D8A-45A6-8A4C-C4978D1F7082}"/>
              </a:ext>
            </a:extLst>
          </p:cNvPr>
          <p:cNvPicPr>
            <a:picLocks noChangeAspect="1"/>
          </p:cNvPicPr>
          <p:nvPr/>
        </p:nvPicPr>
        <p:blipFill rotWithShape="1">
          <a:blip r:embed="rId3"/>
          <a:srcRect l="63810" t="14702" r="16089" b="33567"/>
          <a:stretch/>
        </p:blipFill>
        <p:spPr>
          <a:xfrm>
            <a:off x="8432798" y="2084557"/>
            <a:ext cx="3759202" cy="4773443"/>
          </a:xfrm>
          <a:prstGeom prst="rect">
            <a:avLst/>
          </a:prstGeom>
        </p:spPr>
      </p:pic>
      <p:pic>
        <p:nvPicPr>
          <p:cNvPr id="11" name="Bildobjekt 10" descr="En bild som visar text, karta&#10;&#10;Automatiskt genererad beskrivning">
            <a:extLst>
              <a:ext uri="{FF2B5EF4-FFF2-40B4-BE49-F238E27FC236}">
                <a16:creationId xmlns:a16="http://schemas.microsoft.com/office/drawing/2014/main" id="{9968BA97-761F-45BB-8B75-F5C762B2E6BB}"/>
              </a:ext>
            </a:extLst>
          </p:cNvPr>
          <p:cNvPicPr>
            <a:picLocks noChangeAspect="1"/>
          </p:cNvPicPr>
          <p:nvPr/>
        </p:nvPicPr>
        <p:blipFill rotWithShape="1">
          <a:blip r:embed="rId3"/>
          <a:srcRect l="14058" t="14901" r="65842" b="33369"/>
          <a:stretch/>
        </p:blipFill>
        <p:spPr>
          <a:xfrm>
            <a:off x="4628430" y="2084557"/>
            <a:ext cx="3759202" cy="4773443"/>
          </a:xfrm>
          <a:prstGeom prst="rect">
            <a:avLst/>
          </a:prstGeom>
        </p:spPr>
      </p:pic>
      <p:pic>
        <p:nvPicPr>
          <p:cNvPr id="13" name="Bildobjekt 12">
            <a:extLst>
              <a:ext uri="{FF2B5EF4-FFF2-40B4-BE49-F238E27FC236}">
                <a16:creationId xmlns:a16="http://schemas.microsoft.com/office/drawing/2014/main" id="{6C9EA319-4468-4F3E-8FD5-4F99998E5FA9}"/>
              </a:ext>
            </a:extLst>
          </p:cNvPr>
          <p:cNvPicPr>
            <a:picLocks noChangeAspect="1"/>
          </p:cNvPicPr>
          <p:nvPr/>
        </p:nvPicPr>
        <p:blipFill>
          <a:blip r:embed="rId4"/>
          <a:stretch>
            <a:fillRect/>
          </a:stretch>
        </p:blipFill>
        <p:spPr>
          <a:xfrm rot="21095831">
            <a:off x="2022360" y="4993989"/>
            <a:ext cx="1133475" cy="695325"/>
          </a:xfrm>
          <a:prstGeom prst="rect">
            <a:avLst/>
          </a:prstGeom>
        </p:spPr>
      </p:pic>
    </p:spTree>
    <p:extLst>
      <p:ext uri="{BB962C8B-B14F-4D97-AF65-F5344CB8AC3E}">
        <p14:creationId xmlns:p14="http://schemas.microsoft.com/office/powerpoint/2010/main" val="63360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Parkgatan</a:t>
            </a:r>
            <a:r>
              <a:rPr lang="en-GB" dirty="0"/>
              <a:t> 24</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pic>
        <p:nvPicPr>
          <p:cNvPr id="15" name="Bildobjekt 14" descr="En bild som visar gräs, utomhus, byggnad, väg&#10;&#10;Automatiskt genererad beskrivning">
            <a:extLst>
              <a:ext uri="{FF2B5EF4-FFF2-40B4-BE49-F238E27FC236}">
                <a16:creationId xmlns:a16="http://schemas.microsoft.com/office/drawing/2014/main" id="{D843B560-9EBC-4900-B498-270234CB257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11212"/>
          <a:stretch/>
        </p:blipFill>
        <p:spPr>
          <a:xfrm>
            <a:off x="6096000" y="1783696"/>
            <a:ext cx="6098264" cy="4060904"/>
          </a:xfrm>
          <a:prstGeom prst="rect">
            <a:avLst/>
          </a:prstGeom>
        </p:spPr>
      </p:pic>
      <p:pic>
        <p:nvPicPr>
          <p:cNvPr id="16" name="Bildobjekt 15" descr="En bild som visar utomhus, byggnad, tåg, hus&#10;&#10;Automatiskt genererad beskrivning">
            <a:extLst>
              <a:ext uri="{FF2B5EF4-FFF2-40B4-BE49-F238E27FC236}">
                <a16:creationId xmlns:a16="http://schemas.microsoft.com/office/drawing/2014/main" id="{F663B159-4958-41EF-A4CA-A401F4A320E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b="271"/>
          <a:stretch/>
        </p:blipFill>
        <p:spPr>
          <a:xfrm>
            <a:off x="0" y="1783696"/>
            <a:ext cx="6096000" cy="4060904"/>
          </a:xfrm>
          <a:prstGeom prst="rect">
            <a:avLst/>
          </a:prstGeom>
        </p:spPr>
      </p:pic>
      <p:sp>
        <p:nvSpPr>
          <p:cNvPr id="11" name="textruta 10">
            <a:extLst>
              <a:ext uri="{FF2B5EF4-FFF2-40B4-BE49-F238E27FC236}">
                <a16:creationId xmlns:a16="http://schemas.microsoft.com/office/drawing/2014/main" id="{A99411BB-EDA5-4C9D-ABCF-7FDD3F1939C0}"/>
              </a:ext>
            </a:extLst>
          </p:cNvPr>
          <p:cNvSpPr txBox="1"/>
          <p:nvPr/>
        </p:nvSpPr>
        <p:spPr>
          <a:xfrm>
            <a:off x="9887843" y="5567601"/>
            <a:ext cx="2304157" cy="276999"/>
          </a:xfrm>
          <a:prstGeom prst="rect">
            <a:avLst/>
          </a:prstGeom>
          <a:noFill/>
        </p:spPr>
        <p:txBody>
          <a:bodyPr wrap="none" rtlCol="0">
            <a:spAutoFit/>
          </a:bodyPr>
          <a:lstStyle/>
          <a:p>
            <a:r>
              <a:rPr lang="sv-FI" sz="1200" dirty="0">
                <a:solidFill>
                  <a:schemeClr val="bg1"/>
                </a:solidFill>
              </a:rPr>
              <a:t>Foto: Mäklarhuset, prospekt 2020</a:t>
            </a:r>
          </a:p>
        </p:txBody>
      </p:sp>
    </p:spTree>
    <p:extLst>
      <p:ext uri="{BB962C8B-B14F-4D97-AF65-F5344CB8AC3E}">
        <p14:creationId xmlns:p14="http://schemas.microsoft.com/office/powerpoint/2010/main" val="207465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inomhus, bor, rum, bord&#10;&#10;Automatiskt genererad beskrivning">
            <a:extLst>
              <a:ext uri="{FF2B5EF4-FFF2-40B4-BE49-F238E27FC236}">
                <a16:creationId xmlns:a16="http://schemas.microsoft.com/office/drawing/2014/main" id="{A2DB9561-A9B1-4E1A-8949-BBDF5B2AE0AC}"/>
              </a:ext>
            </a:extLst>
          </p:cNvPr>
          <p:cNvPicPr>
            <a:picLocks noChangeAspect="1"/>
          </p:cNvPicPr>
          <p:nvPr/>
        </p:nvPicPr>
        <p:blipFill>
          <a:blip r:embed="rId3"/>
          <a:stretch>
            <a:fillRect/>
          </a:stretch>
        </p:blipFill>
        <p:spPr>
          <a:xfrm>
            <a:off x="6098264" y="1783696"/>
            <a:ext cx="6093736" cy="4060904"/>
          </a:xfrm>
          <a:prstGeom prst="rect">
            <a:avLst/>
          </a:prstGeom>
        </p:spPr>
      </p:pic>
      <p:pic>
        <p:nvPicPr>
          <p:cNvPr id="6" name="Bildobjekt 5" descr="En bild som visar inomhus, skåp, kök, kylskåp&#10;&#10;Automatiskt genererad beskrivning">
            <a:extLst>
              <a:ext uri="{FF2B5EF4-FFF2-40B4-BE49-F238E27FC236}">
                <a16:creationId xmlns:a16="http://schemas.microsoft.com/office/drawing/2014/main" id="{56EBE16D-65F1-4733-9F5C-ED38D8BDA86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 t="1" r="935" b="1067"/>
          <a:stretch/>
        </p:blipFill>
        <p:spPr>
          <a:xfrm>
            <a:off x="10628" y="1783697"/>
            <a:ext cx="6087636" cy="406090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Parkgatan</a:t>
            </a:r>
            <a:r>
              <a:rPr lang="en-GB" dirty="0"/>
              <a:t> 24</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13" name="textruta 12">
            <a:extLst>
              <a:ext uri="{FF2B5EF4-FFF2-40B4-BE49-F238E27FC236}">
                <a16:creationId xmlns:a16="http://schemas.microsoft.com/office/drawing/2014/main" id="{CF98A48C-BCA7-4013-AED0-AE4E22F9E8D7}"/>
              </a:ext>
            </a:extLst>
          </p:cNvPr>
          <p:cNvSpPr txBox="1"/>
          <p:nvPr/>
        </p:nvSpPr>
        <p:spPr>
          <a:xfrm>
            <a:off x="9887843" y="5567601"/>
            <a:ext cx="2304157" cy="276999"/>
          </a:xfrm>
          <a:prstGeom prst="rect">
            <a:avLst/>
          </a:prstGeom>
          <a:noFill/>
        </p:spPr>
        <p:txBody>
          <a:bodyPr wrap="none" rtlCol="0">
            <a:spAutoFit/>
          </a:bodyPr>
          <a:lstStyle/>
          <a:p>
            <a:r>
              <a:rPr lang="sv-FI" sz="1200" dirty="0">
                <a:solidFill>
                  <a:schemeClr val="bg1"/>
                </a:solidFill>
              </a:rPr>
              <a:t>Foto: Mäklarhuset, prospekt 2020</a:t>
            </a:r>
          </a:p>
        </p:txBody>
      </p:sp>
      <p:pic>
        <p:nvPicPr>
          <p:cNvPr id="14" name="Bildobjekt 13" descr="En bild som visar byggnad, utomhus, hus, röd&#10;&#10;Automatiskt genererad beskrivning">
            <a:extLst>
              <a:ext uri="{FF2B5EF4-FFF2-40B4-BE49-F238E27FC236}">
                <a16:creationId xmlns:a16="http://schemas.microsoft.com/office/drawing/2014/main" id="{3664B373-9ACB-4551-9781-B2BE1A2B8F3B}"/>
              </a:ext>
            </a:extLst>
          </p:cNvPr>
          <p:cNvPicPr>
            <a:picLocks noChangeAspect="1"/>
          </p:cNvPicPr>
          <p:nvPr/>
        </p:nvPicPr>
        <p:blipFill>
          <a:blip r:embed="rId6"/>
          <a:stretch>
            <a:fillRect/>
          </a:stretch>
        </p:blipFill>
        <p:spPr>
          <a:xfrm>
            <a:off x="8319700" y="90642"/>
            <a:ext cx="1925041" cy="2732315"/>
          </a:xfrm>
          <a:prstGeom prst="rect">
            <a:avLst/>
          </a:prstGeom>
        </p:spPr>
      </p:pic>
      <p:pic>
        <p:nvPicPr>
          <p:cNvPr id="11" name="Bildobjekt 10" descr="En bild som visar inomhus, bor, rum, bord&#10;&#10;Automatiskt genererad beskrivning">
            <a:extLst>
              <a:ext uri="{FF2B5EF4-FFF2-40B4-BE49-F238E27FC236}">
                <a16:creationId xmlns:a16="http://schemas.microsoft.com/office/drawing/2014/main" id="{F736F267-6542-46FB-B20C-9D2D8E1C2DF3}"/>
              </a:ext>
            </a:extLst>
          </p:cNvPr>
          <p:cNvPicPr>
            <a:picLocks noChangeAspect="1"/>
          </p:cNvPicPr>
          <p:nvPr/>
        </p:nvPicPr>
        <p:blipFill>
          <a:blip r:embed="rId7"/>
          <a:stretch>
            <a:fillRect/>
          </a:stretch>
        </p:blipFill>
        <p:spPr>
          <a:xfrm rot="664255">
            <a:off x="10099434" y="14599"/>
            <a:ext cx="1927397" cy="2732003"/>
          </a:xfrm>
          <a:prstGeom prst="rect">
            <a:avLst/>
          </a:prstGeom>
        </p:spPr>
      </p:pic>
    </p:spTree>
    <p:extLst>
      <p:ext uri="{BB962C8B-B14F-4D97-AF65-F5344CB8AC3E}">
        <p14:creationId xmlns:p14="http://schemas.microsoft.com/office/powerpoint/2010/main" val="3388648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skärmbild, sitter, liten, framsida&#10;&#10;Automatiskt genererad beskrivning">
            <a:extLst>
              <a:ext uri="{FF2B5EF4-FFF2-40B4-BE49-F238E27FC236}">
                <a16:creationId xmlns:a16="http://schemas.microsoft.com/office/drawing/2014/main" id="{C472BFF2-C40F-41E9-9827-D01E00CF0B04}"/>
              </a:ext>
            </a:extLst>
          </p:cNvPr>
          <p:cNvPicPr>
            <a:picLocks noChangeAspect="1"/>
          </p:cNvPicPr>
          <p:nvPr/>
        </p:nvPicPr>
        <p:blipFill>
          <a:blip r:embed="rId3"/>
          <a:stretch>
            <a:fillRect/>
          </a:stretch>
        </p:blipFill>
        <p:spPr>
          <a:xfrm rot="21114051">
            <a:off x="449380" y="1388005"/>
            <a:ext cx="3873707" cy="4311153"/>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Parkgatan</a:t>
            </a:r>
            <a:r>
              <a:rPr lang="en-GB" dirty="0"/>
              <a:t> 24</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pic>
        <p:nvPicPr>
          <p:cNvPr id="3" name="Bildobjekt 2" descr="En bild som visar utomhus, byggnad, hus, väg&#10;&#10;Automatiskt genererad beskrivning">
            <a:extLst>
              <a:ext uri="{FF2B5EF4-FFF2-40B4-BE49-F238E27FC236}">
                <a16:creationId xmlns:a16="http://schemas.microsoft.com/office/drawing/2014/main" id="{5CFFB87B-246B-4B40-821C-086C4A2598A6}"/>
              </a:ext>
            </a:extLst>
          </p:cNvPr>
          <p:cNvPicPr>
            <a:picLocks noChangeAspect="1"/>
          </p:cNvPicPr>
          <p:nvPr/>
        </p:nvPicPr>
        <p:blipFill>
          <a:blip r:embed="rId4"/>
          <a:stretch>
            <a:fillRect/>
          </a:stretch>
        </p:blipFill>
        <p:spPr>
          <a:xfrm>
            <a:off x="5159022" y="2202673"/>
            <a:ext cx="6705600" cy="4463415"/>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3BF70D7B-C3A7-40AC-9359-F144265EBCA1}"/>
              </a:ext>
            </a:extLst>
          </p:cNvPr>
          <p:cNvPicPr>
            <a:picLocks noChangeAspect="1"/>
          </p:cNvPicPr>
          <p:nvPr/>
        </p:nvPicPr>
        <p:blipFill>
          <a:blip r:embed="rId5"/>
          <a:stretch>
            <a:fillRect/>
          </a:stretch>
        </p:blipFill>
        <p:spPr>
          <a:xfrm rot="21116064">
            <a:off x="223735" y="1437179"/>
            <a:ext cx="907712" cy="901135"/>
          </a:xfrm>
          <a:prstGeom prst="rect">
            <a:avLst/>
          </a:prstGeom>
        </p:spPr>
      </p:pic>
      <p:sp>
        <p:nvSpPr>
          <p:cNvPr id="12" name="textruta 11">
            <a:extLst>
              <a:ext uri="{FF2B5EF4-FFF2-40B4-BE49-F238E27FC236}">
                <a16:creationId xmlns:a16="http://schemas.microsoft.com/office/drawing/2014/main" id="{0692F5A0-7628-428E-A08B-02FFB99D0905}"/>
              </a:ext>
            </a:extLst>
          </p:cNvPr>
          <p:cNvSpPr txBox="1"/>
          <p:nvPr/>
        </p:nvSpPr>
        <p:spPr>
          <a:xfrm>
            <a:off x="9560465" y="6389089"/>
            <a:ext cx="2304157" cy="276999"/>
          </a:xfrm>
          <a:prstGeom prst="rect">
            <a:avLst/>
          </a:prstGeom>
          <a:noFill/>
        </p:spPr>
        <p:txBody>
          <a:bodyPr wrap="none" rtlCol="0">
            <a:spAutoFit/>
          </a:bodyPr>
          <a:lstStyle/>
          <a:p>
            <a:r>
              <a:rPr lang="sv-FI" sz="1200" dirty="0">
                <a:solidFill>
                  <a:schemeClr val="bg1"/>
                </a:solidFill>
              </a:rPr>
              <a:t>Foto: Mäklarhuset, prospekt 2020</a:t>
            </a:r>
          </a:p>
        </p:txBody>
      </p:sp>
    </p:spTree>
    <p:extLst>
      <p:ext uri="{BB962C8B-B14F-4D97-AF65-F5344CB8AC3E}">
        <p14:creationId xmlns:p14="http://schemas.microsoft.com/office/powerpoint/2010/main" val="191618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699C2F5-2DB4-482C-B347-55FBFBC35FBA}"/>
              </a:ext>
            </a:extLst>
          </p:cNvPr>
          <p:cNvPicPr>
            <a:picLocks noChangeAspect="1"/>
          </p:cNvPicPr>
          <p:nvPr/>
        </p:nvPicPr>
        <p:blipFill rotWithShape="1">
          <a:blip r:embed="rId3"/>
          <a:srcRect l="10017"/>
          <a:stretch/>
        </p:blipFill>
        <p:spPr>
          <a:xfrm>
            <a:off x="5706759" y="2478126"/>
            <a:ext cx="6242304" cy="4170140"/>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Uppfört 1928</a:t>
            </a:r>
          </a:p>
          <a:p>
            <a:pPr marL="342900" indent="-342900" algn="l">
              <a:buFontTx/>
              <a:buChar char="-"/>
            </a:pPr>
            <a:r>
              <a:rPr lang="sv-FI" sz="3200" dirty="0"/>
              <a:t>K-märkt 1986/89</a:t>
            </a:r>
          </a:p>
        </p:txBody>
      </p:sp>
      <p:sp>
        <p:nvSpPr>
          <p:cNvPr id="3" name="textruta 2">
            <a:extLst>
              <a:ext uri="{FF2B5EF4-FFF2-40B4-BE49-F238E27FC236}">
                <a16:creationId xmlns:a16="http://schemas.microsoft.com/office/drawing/2014/main" id="{175B4AA1-9986-4DC5-8EFE-9F644C0F62C1}"/>
              </a:ext>
            </a:extLst>
          </p:cNvPr>
          <p:cNvSpPr txBox="1"/>
          <p:nvPr/>
        </p:nvSpPr>
        <p:spPr>
          <a:xfrm>
            <a:off x="9048397" y="6371267"/>
            <a:ext cx="2900666" cy="276999"/>
          </a:xfrm>
          <a:prstGeom prst="rect">
            <a:avLst/>
          </a:prstGeom>
          <a:noFill/>
        </p:spPr>
        <p:txBody>
          <a:bodyPr wrap="none" rtlCol="0">
            <a:spAutoFit/>
          </a:bodyPr>
          <a:lstStyle/>
          <a:p>
            <a:r>
              <a:rPr lang="sv-FI" sz="1200" dirty="0">
                <a:solidFill>
                  <a:schemeClr val="bg1"/>
                </a:solidFill>
              </a:rPr>
              <a:t>Foto: Stefan </a:t>
            </a:r>
            <a:r>
              <a:rPr lang="sv-FI" sz="1200" dirty="0" err="1">
                <a:solidFill>
                  <a:schemeClr val="bg1"/>
                </a:solidFill>
              </a:rPr>
              <a:t>Öhberg</a:t>
            </a:r>
            <a:r>
              <a:rPr lang="sv-FI" sz="1200" dirty="0">
                <a:solidFill>
                  <a:schemeClr val="bg1"/>
                </a:solidFill>
              </a:rPr>
              <a:t>, Nya Åland 2013-06-11</a:t>
            </a:r>
          </a:p>
        </p:txBody>
      </p:sp>
    </p:spTree>
    <p:extLst>
      <p:ext uri="{BB962C8B-B14F-4D97-AF65-F5344CB8AC3E}">
        <p14:creationId xmlns:p14="http://schemas.microsoft.com/office/powerpoint/2010/main" val="3288733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karta&#10;&#10;Automatiskt genererad beskrivning">
            <a:extLst>
              <a:ext uri="{FF2B5EF4-FFF2-40B4-BE49-F238E27FC236}">
                <a16:creationId xmlns:a16="http://schemas.microsoft.com/office/drawing/2014/main" id="{FD0FEEA7-7CC8-41E1-B12D-7277FE4F72D6}"/>
              </a:ext>
            </a:extLst>
          </p:cNvPr>
          <p:cNvPicPr>
            <a:picLocks noChangeAspect="1"/>
          </p:cNvPicPr>
          <p:nvPr/>
        </p:nvPicPr>
        <p:blipFill rotWithShape="1">
          <a:blip r:embed="rId3"/>
          <a:srcRect l="14489" t="30031" r="31135" b="23031"/>
          <a:stretch/>
        </p:blipFill>
        <p:spPr>
          <a:xfrm>
            <a:off x="4521200" y="2149227"/>
            <a:ext cx="3835397" cy="4730331"/>
          </a:xfrm>
          <a:prstGeom prst="rect">
            <a:avLst/>
          </a:prstGeom>
        </p:spPr>
      </p:pic>
      <p:pic>
        <p:nvPicPr>
          <p:cNvPr id="3" name="Bildobjekt 2" descr="En bild som visar text, karta&#10;&#10;Automatiskt genererad beskrivning">
            <a:extLst>
              <a:ext uri="{FF2B5EF4-FFF2-40B4-BE49-F238E27FC236}">
                <a16:creationId xmlns:a16="http://schemas.microsoft.com/office/drawing/2014/main" id="{AC32001D-F118-4279-A18E-5F7C0EBBB73E}"/>
              </a:ext>
            </a:extLst>
          </p:cNvPr>
          <p:cNvPicPr>
            <a:picLocks noChangeAspect="1"/>
          </p:cNvPicPr>
          <p:nvPr/>
        </p:nvPicPr>
        <p:blipFill rotWithShape="1">
          <a:blip r:embed="rId4"/>
          <a:srcRect l="14809" t="30138" r="30656" b="22836"/>
          <a:stretch/>
        </p:blipFill>
        <p:spPr>
          <a:xfrm>
            <a:off x="8356597" y="2149227"/>
            <a:ext cx="3835397" cy="4730331"/>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FI" sz="3200" dirty="0"/>
              <a:t>				Stadsplaneförslag 2013</a:t>
            </a:r>
          </a:p>
        </p:txBody>
      </p:sp>
      <p:pic>
        <p:nvPicPr>
          <p:cNvPr id="7" name="Bildobjekt 6">
            <a:extLst>
              <a:ext uri="{FF2B5EF4-FFF2-40B4-BE49-F238E27FC236}">
                <a16:creationId xmlns:a16="http://schemas.microsoft.com/office/drawing/2014/main" id="{A1DF7DEE-0A42-4017-A8A1-0C05FACCD575}"/>
              </a:ext>
            </a:extLst>
          </p:cNvPr>
          <p:cNvPicPr>
            <a:picLocks noChangeAspect="1"/>
          </p:cNvPicPr>
          <p:nvPr/>
        </p:nvPicPr>
        <p:blipFill rotWithShape="1">
          <a:blip r:embed="rId5"/>
          <a:srcRect l="6225" t="3334" r="15197" b="27037"/>
          <a:stretch/>
        </p:blipFill>
        <p:spPr>
          <a:xfrm rot="5400000">
            <a:off x="497689" y="1715870"/>
            <a:ext cx="3437754" cy="4304468"/>
          </a:xfrm>
          <a:prstGeom prst="rect">
            <a:avLst/>
          </a:prstGeom>
        </p:spPr>
      </p:pic>
      <p:sp>
        <p:nvSpPr>
          <p:cNvPr id="11" name="textruta 10">
            <a:extLst>
              <a:ext uri="{FF2B5EF4-FFF2-40B4-BE49-F238E27FC236}">
                <a16:creationId xmlns:a16="http://schemas.microsoft.com/office/drawing/2014/main" id="{A1C450DD-B000-4E04-A8F6-4E5A6B27DF7B}"/>
              </a:ext>
            </a:extLst>
          </p:cNvPr>
          <p:cNvSpPr txBox="1"/>
          <p:nvPr/>
        </p:nvSpPr>
        <p:spPr>
          <a:xfrm>
            <a:off x="2694111" y="5309982"/>
            <a:ext cx="1674689" cy="276999"/>
          </a:xfrm>
          <a:prstGeom prst="rect">
            <a:avLst/>
          </a:prstGeom>
          <a:noFill/>
        </p:spPr>
        <p:txBody>
          <a:bodyPr wrap="none" rtlCol="0">
            <a:spAutoFit/>
          </a:bodyPr>
          <a:lstStyle/>
          <a:p>
            <a:r>
              <a:rPr lang="sv-FI" sz="1200" dirty="0">
                <a:solidFill>
                  <a:schemeClr val="bg1"/>
                </a:solidFill>
              </a:rPr>
              <a:t>Bild: Lars Bergh Arkitekt</a:t>
            </a:r>
          </a:p>
        </p:txBody>
      </p:sp>
    </p:spTree>
    <p:extLst>
      <p:ext uri="{BB962C8B-B14F-4D97-AF65-F5344CB8AC3E}">
        <p14:creationId xmlns:p14="http://schemas.microsoft.com/office/powerpoint/2010/main" val="12200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a:t>Mariehamn</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7400671"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Grundad 1861</a:t>
            </a:r>
          </a:p>
          <a:p>
            <a:pPr marL="342900" indent="-342900" algn="l">
              <a:buFontTx/>
              <a:buChar char="-"/>
            </a:pPr>
            <a:r>
              <a:rPr lang="sv-FI" sz="3200" dirty="0"/>
              <a:t>11 705 invånare</a:t>
            </a:r>
            <a:br>
              <a:rPr lang="sv-FI" sz="3200" dirty="0"/>
            </a:br>
            <a:r>
              <a:rPr lang="sv-FI" sz="3200" dirty="0"/>
              <a:t>(hela Åland 30 129)</a:t>
            </a:r>
          </a:p>
        </p:txBody>
      </p:sp>
      <p:pic>
        <p:nvPicPr>
          <p:cNvPr id="5" name="Bildobjekt 4" descr="En bild som visar text, karta&#10;&#10;Automatiskt genererad beskrivning">
            <a:extLst>
              <a:ext uri="{FF2B5EF4-FFF2-40B4-BE49-F238E27FC236}">
                <a16:creationId xmlns:a16="http://schemas.microsoft.com/office/drawing/2014/main" id="{4E040751-AE0E-49B1-AB7F-16AEE0A66786}"/>
              </a:ext>
            </a:extLst>
          </p:cNvPr>
          <p:cNvPicPr>
            <a:picLocks noChangeAspect="1"/>
          </p:cNvPicPr>
          <p:nvPr/>
        </p:nvPicPr>
        <p:blipFill>
          <a:blip r:embed="rId3"/>
          <a:stretch>
            <a:fillRect/>
          </a:stretch>
        </p:blipFill>
        <p:spPr>
          <a:xfrm>
            <a:off x="5387163" y="0"/>
            <a:ext cx="6804837" cy="6858000"/>
          </a:xfrm>
          <a:prstGeom prst="rect">
            <a:avLst/>
          </a:prstGeom>
          <a:noFill/>
          <a:ln>
            <a:solidFill>
              <a:srgbClr val="FF0000"/>
            </a:solidFill>
          </a:ln>
        </p:spPr>
      </p:pic>
      <p:sp>
        <p:nvSpPr>
          <p:cNvPr id="7" name="Ellips 6">
            <a:extLst>
              <a:ext uri="{FF2B5EF4-FFF2-40B4-BE49-F238E27FC236}">
                <a16:creationId xmlns:a16="http://schemas.microsoft.com/office/drawing/2014/main" id="{A5D50096-4C56-48D6-AF4B-08A88A044F77}"/>
              </a:ext>
            </a:extLst>
          </p:cNvPr>
          <p:cNvSpPr/>
          <p:nvPr/>
        </p:nvSpPr>
        <p:spPr>
          <a:xfrm>
            <a:off x="7488195" y="4053016"/>
            <a:ext cx="86497" cy="9885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dirty="0"/>
          </a:p>
        </p:txBody>
      </p:sp>
      <p:graphicFrame>
        <p:nvGraphicFramePr>
          <p:cNvPr id="10" name="Diagram 9">
            <a:extLst>
              <a:ext uri="{FF2B5EF4-FFF2-40B4-BE49-F238E27FC236}">
                <a16:creationId xmlns:a16="http://schemas.microsoft.com/office/drawing/2014/main" id="{25E26B76-13E6-4397-81ED-3C819D42FCC8}"/>
              </a:ext>
            </a:extLst>
          </p:cNvPr>
          <p:cNvGraphicFramePr>
            <a:graphicFrameLocks/>
          </p:cNvGraphicFramePr>
          <p:nvPr>
            <p:extLst>
              <p:ext uri="{D42A27DB-BD31-4B8C-83A1-F6EECF244321}">
                <p14:modId xmlns:p14="http://schemas.microsoft.com/office/powerpoint/2010/main" val="1855079415"/>
              </p:ext>
            </p:extLst>
          </p:nvPr>
        </p:nvGraphicFramePr>
        <p:xfrm>
          <a:off x="498389" y="2863275"/>
          <a:ext cx="4572000" cy="2905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6342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text, karta&#10;&#10;Automatiskt genererad beskrivning">
            <a:extLst>
              <a:ext uri="{FF2B5EF4-FFF2-40B4-BE49-F238E27FC236}">
                <a16:creationId xmlns:a16="http://schemas.microsoft.com/office/drawing/2014/main" id="{D88A6BBF-2095-49D5-8B48-C5460A19EC9B}"/>
              </a:ext>
            </a:extLst>
          </p:cNvPr>
          <p:cNvPicPr>
            <a:picLocks noChangeAspect="1"/>
          </p:cNvPicPr>
          <p:nvPr/>
        </p:nvPicPr>
        <p:blipFill rotWithShape="1">
          <a:blip r:embed="rId3"/>
          <a:srcRect l="34288" t="12551" r="15217" b="7461"/>
          <a:stretch/>
        </p:blipFill>
        <p:spPr>
          <a:xfrm rot="16200000">
            <a:off x="167448" y="2014709"/>
            <a:ext cx="4265185" cy="3791766"/>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FI" sz="3200" dirty="0"/>
              <a:t>				Reviderad stadsplan 2019</a:t>
            </a:r>
          </a:p>
        </p:txBody>
      </p:sp>
      <p:sp>
        <p:nvSpPr>
          <p:cNvPr id="10" name="textruta 9">
            <a:extLst>
              <a:ext uri="{FF2B5EF4-FFF2-40B4-BE49-F238E27FC236}">
                <a16:creationId xmlns:a16="http://schemas.microsoft.com/office/drawing/2014/main" id="{A068F89E-B7EE-4B21-A3FB-3BD208B5662E}"/>
              </a:ext>
            </a:extLst>
          </p:cNvPr>
          <p:cNvSpPr txBox="1"/>
          <p:nvPr/>
        </p:nvSpPr>
        <p:spPr>
          <a:xfrm>
            <a:off x="5577005" y="6581001"/>
            <a:ext cx="1705019" cy="276999"/>
          </a:xfrm>
          <a:prstGeom prst="rect">
            <a:avLst/>
          </a:prstGeom>
          <a:noFill/>
        </p:spPr>
        <p:txBody>
          <a:bodyPr wrap="none" rtlCol="0">
            <a:spAutoFit/>
          </a:bodyPr>
          <a:lstStyle/>
          <a:p>
            <a:r>
              <a:rPr lang="sv-FI" sz="1200" dirty="0">
                <a:solidFill>
                  <a:schemeClr val="tx2"/>
                </a:solidFill>
              </a:rPr>
              <a:t>Bild: Mira </a:t>
            </a:r>
            <a:r>
              <a:rPr lang="sv-FI" sz="1200" dirty="0" err="1">
                <a:solidFill>
                  <a:schemeClr val="tx2"/>
                </a:solidFill>
              </a:rPr>
              <a:t>Arkitektstudio</a:t>
            </a:r>
            <a:endParaRPr lang="sv-FI" sz="1200" dirty="0">
              <a:solidFill>
                <a:schemeClr val="tx2"/>
              </a:solidFill>
            </a:endParaRPr>
          </a:p>
        </p:txBody>
      </p:sp>
      <p:pic>
        <p:nvPicPr>
          <p:cNvPr id="12" name="Bildobjekt 11" descr="En bild som visar text, karta&#10;&#10;Automatiskt genererad beskrivning">
            <a:extLst>
              <a:ext uri="{FF2B5EF4-FFF2-40B4-BE49-F238E27FC236}">
                <a16:creationId xmlns:a16="http://schemas.microsoft.com/office/drawing/2014/main" id="{23E8A691-AE6D-4BB8-A6D7-63477066640F}"/>
              </a:ext>
            </a:extLst>
          </p:cNvPr>
          <p:cNvPicPr>
            <a:picLocks noChangeAspect="1"/>
          </p:cNvPicPr>
          <p:nvPr/>
        </p:nvPicPr>
        <p:blipFill rotWithShape="1">
          <a:blip r:embed="rId4"/>
          <a:srcRect l="27223" t="29652" r="21304" b="22203"/>
          <a:stretch/>
        </p:blipFill>
        <p:spPr>
          <a:xfrm>
            <a:off x="4521199" y="2149226"/>
            <a:ext cx="3835397" cy="4826208"/>
          </a:xfrm>
          <a:prstGeom prst="rect">
            <a:avLst/>
          </a:prstGeom>
        </p:spPr>
      </p:pic>
      <p:sp>
        <p:nvSpPr>
          <p:cNvPr id="13" name="textruta 12">
            <a:extLst>
              <a:ext uri="{FF2B5EF4-FFF2-40B4-BE49-F238E27FC236}">
                <a16:creationId xmlns:a16="http://schemas.microsoft.com/office/drawing/2014/main" id="{23C2A221-831B-4BE6-A261-7AAD21F59E09}"/>
              </a:ext>
            </a:extLst>
          </p:cNvPr>
          <p:cNvSpPr txBox="1"/>
          <p:nvPr/>
        </p:nvSpPr>
        <p:spPr>
          <a:xfrm>
            <a:off x="2064718" y="55676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Tree>
    <p:extLst>
      <p:ext uri="{BB962C8B-B14F-4D97-AF65-F5344CB8AC3E}">
        <p14:creationId xmlns:p14="http://schemas.microsoft.com/office/powerpoint/2010/main" val="298175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pic>
        <p:nvPicPr>
          <p:cNvPr id="3" name="Bildobjekt 2" descr="En bild som visar byggnad, väg, utomhus, gata&#10;&#10;Automatiskt genererad beskrivning">
            <a:extLst>
              <a:ext uri="{FF2B5EF4-FFF2-40B4-BE49-F238E27FC236}">
                <a16:creationId xmlns:a16="http://schemas.microsoft.com/office/drawing/2014/main" id="{576C65F6-8636-4B2F-8F69-B73E7E2F02BA}"/>
              </a:ext>
            </a:extLst>
          </p:cNvPr>
          <p:cNvPicPr>
            <a:picLocks noChangeAspect="1"/>
          </p:cNvPicPr>
          <p:nvPr/>
        </p:nvPicPr>
        <p:blipFill>
          <a:blip r:embed="rId3"/>
          <a:stretch>
            <a:fillRect/>
          </a:stretch>
        </p:blipFill>
        <p:spPr>
          <a:xfrm>
            <a:off x="229122" y="1748848"/>
            <a:ext cx="5630672" cy="4019552"/>
          </a:xfrm>
          <a:prstGeom prst="rect">
            <a:avLst/>
          </a:prstGeom>
        </p:spPr>
      </p:pic>
      <p:pic>
        <p:nvPicPr>
          <p:cNvPr id="6" name="Bildobjekt 5" descr="En bild som visar byggnad, bord, inomhus, röd&#10;&#10;Automatiskt genererad beskrivning">
            <a:extLst>
              <a:ext uri="{FF2B5EF4-FFF2-40B4-BE49-F238E27FC236}">
                <a16:creationId xmlns:a16="http://schemas.microsoft.com/office/drawing/2014/main" id="{98B1C446-FAC9-4D62-84BB-F88187D7DD46}"/>
              </a:ext>
            </a:extLst>
          </p:cNvPr>
          <p:cNvPicPr>
            <a:picLocks noChangeAspect="1"/>
          </p:cNvPicPr>
          <p:nvPr/>
        </p:nvPicPr>
        <p:blipFill>
          <a:blip r:embed="rId4"/>
          <a:stretch>
            <a:fillRect/>
          </a:stretch>
        </p:blipFill>
        <p:spPr>
          <a:xfrm>
            <a:off x="5909836" y="1748848"/>
            <a:ext cx="6053042" cy="4019552"/>
          </a:xfrm>
          <a:prstGeom prst="rect">
            <a:avLst/>
          </a:prstGeom>
        </p:spPr>
      </p:pic>
      <p:sp>
        <p:nvSpPr>
          <p:cNvPr id="15" name="textruta 14">
            <a:extLst>
              <a:ext uri="{FF2B5EF4-FFF2-40B4-BE49-F238E27FC236}">
                <a16:creationId xmlns:a16="http://schemas.microsoft.com/office/drawing/2014/main" id="{04167EFA-AC5C-42F2-AC3B-7E0908A11E71}"/>
              </a:ext>
            </a:extLst>
          </p:cNvPr>
          <p:cNvSpPr txBox="1"/>
          <p:nvPr/>
        </p:nvSpPr>
        <p:spPr>
          <a:xfrm>
            <a:off x="10257859"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
        <p:nvSpPr>
          <p:cNvPr id="16" name="textruta 15">
            <a:extLst>
              <a:ext uri="{FF2B5EF4-FFF2-40B4-BE49-F238E27FC236}">
                <a16:creationId xmlns:a16="http://schemas.microsoft.com/office/drawing/2014/main" id="{66572935-3506-4520-8520-988E03AF5963}"/>
              </a:ext>
            </a:extLst>
          </p:cNvPr>
          <p:cNvSpPr txBox="1"/>
          <p:nvPr/>
        </p:nvSpPr>
        <p:spPr>
          <a:xfrm>
            <a:off x="4154775"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Tree>
    <p:extLst>
      <p:ext uri="{BB962C8B-B14F-4D97-AF65-F5344CB8AC3E}">
        <p14:creationId xmlns:p14="http://schemas.microsoft.com/office/powerpoint/2010/main" val="2033730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 </a:t>
            </a:r>
            <a:r>
              <a:rPr lang="en-GB" dirty="0" err="1"/>
              <a:t>Rikstelefon</a:t>
            </a:r>
            <a:endParaRPr lang="en-GB" dirty="0"/>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5" name="textruta 14">
            <a:extLst>
              <a:ext uri="{FF2B5EF4-FFF2-40B4-BE49-F238E27FC236}">
                <a16:creationId xmlns:a16="http://schemas.microsoft.com/office/drawing/2014/main" id="{04167EFA-AC5C-42F2-AC3B-7E0908A11E71}"/>
              </a:ext>
            </a:extLst>
          </p:cNvPr>
          <p:cNvSpPr txBox="1"/>
          <p:nvPr/>
        </p:nvSpPr>
        <p:spPr>
          <a:xfrm>
            <a:off x="10257859"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
        <p:nvSpPr>
          <p:cNvPr id="16" name="textruta 15">
            <a:extLst>
              <a:ext uri="{FF2B5EF4-FFF2-40B4-BE49-F238E27FC236}">
                <a16:creationId xmlns:a16="http://schemas.microsoft.com/office/drawing/2014/main" id="{66572935-3506-4520-8520-988E03AF5963}"/>
              </a:ext>
            </a:extLst>
          </p:cNvPr>
          <p:cNvSpPr txBox="1"/>
          <p:nvPr/>
        </p:nvSpPr>
        <p:spPr>
          <a:xfrm>
            <a:off x="4154775"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pic>
        <p:nvPicPr>
          <p:cNvPr id="5" name="Bildobjekt 4" descr="En bild som visar text, byggnad, himmel, utomhus&#10;&#10;Automatiskt genererad beskrivning">
            <a:extLst>
              <a:ext uri="{FF2B5EF4-FFF2-40B4-BE49-F238E27FC236}">
                <a16:creationId xmlns:a16="http://schemas.microsoft.com/office/drawing/2014/main" id="{1EA55494-552D-42DF-8C9E-66664AFA8F57}"/>
              </a:ext>
            </a:extLst>
          </p:cNvPr>
          <p:cNvPicPr>
            <a:picLocks noChangeAspect="1"/>
          </p:cNvPicPr>
          <p:nvPr/>
        </p:nvPicPr>
        <p:blipFill>
          <a:blip r:embed="rId3"/>
          <a:stretch>
            <a:fillRect/>
          </a:stretch>
        </p:blipFill>
        <p:spPr>
          <a:xfrm>
            <a:off x="229122" y="1929934"/>
            <a:ext cx="11733757" cy="3838466"/>
          </a:xfrm>
          <a:prstGeom prst="rect">
            <a:avLst/>
          </a:prstGeom>
        </p:spPr>
      </p:pic>
      <p:sp>
        <p:nvSpPr>
          <p:cNvPr id="10" name="textruta 9">
            <a:extLst>
              <a:ext uri="{FF2B5EF4-FFF2-40B4-BE49-F238E27FC236}">
                <a16:creationId xmlns:a16="http://schemas.microsoft.com/office/drawing/2014/main" id="{9C6008EA-0114-4E18-9824-68AEB3A10D29}"/>
              </a:ext>
            </a:extLst>
          </p:cNvPr>
          <p:cNvSpPr txBox="1"/>
          <p:nvPr/>
        </p:nvSpPr>
        <p:spPr>
          <a:xfrm>
            <a:off x="10257859" y="549017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Tree>
    <p:extLst>
      <p:ext uri="{BB962C8B-B14F-4D97-AF65-F5344CB8AC3E}">
        <p14:creationId xmlns:p14="http://schemas.microsoft.com/office/powerpoint/2010/main" val="351953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yggnad, bibliotek, flerfamiljshus&#10;&#10;Automatiskt genererad beskrivning">
            <a:extLst>
              <a:ext uri="{FF2B5EF4-FFF2-40B4-BE49-F238E27FC236}">
                <a16:creationId xmlns:a16="http://schemas.microsoft.com/office/drawing/2014/main" id="{1BF7327D-906E-4DF8-A9FF-7EA52DD183E8}"/>
              </a:ext>
            </a:extLst>
          </p:cNvPr>
          <p:cNvPicPr>
            <a:picLocks noChangeAspect="1"/>
          </p:cNvPicPr>
          <p:nvPr/>
        </p:nvPicPr>
        <p:blipFill>
          <a:blip r:embed="rId3"/>
          <a:stretch>
            <a:fillRect/>
          </a:stretch>
        </p:blipFill>
        <p:spPr>
          <a:xfrm>
            <a:off x="0" y="1748848"/>
            <a:ext cx="5915414" cy="4019552"/>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6" name="textruta 15">
            <a:extLst>
              <a:ext uri="{FF2B5EF4-FFF2-40B4-BE49-F238E27FC236}">
                <a16:creationId xmlns:a16="http://schemas.microsoft.com/office/drawing/2014/main" id="{66572935-3506-4520-8520-988E03AF5963}"/>
              </a:ext>
            </a:extLst>
          </p:cNvPr>
          <p:cNvSpPr txBox="1"/>
          <p:nvPr/>
        </p:nvSpPr>
        <p:spPr>
          <a:xfrm>
            <a:off x="4154775"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spTree>
    <p:extLst>
      <p:ext uri="{BB962C8B-B14F-4D97-AF65-F5344CB8AC3E}">
        <p14:creationId xmlns:p14="http://schemas.microsoft.com/office/powerpoint/2010/main" val="2395528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yggnad, bibliotek, flerfamiljshus&#10;&#10;Automatiskt genererad beskrivning">
            <a:extLst>
              <a:ext uri="{FF2B5EF4-FFF2-40B4-BE49-F238E27FC236}">
                <a16:creationId xmlns:a16="http://schemas.microsoft.com/office/drawing/2014/main" id="{1BF7327D-906E-4DF8-A9FF-7EA52DD183E8}"/>
              </a:ext>
            </a:extLst>
          </p:cNvPr>
          <p:cNvPicPr>
            <a:picLocks noChangeAspect="1"/>
          </p:cNvPicPr>
          <p:nvPr/>
        </p:nvPicPr>
        <p:blipFill>
          <a:blip r:embed="rId3"/>
          <a:stretch>
            <a:fillRect/>
          </a:stretch>
        </p:blipFill>
        <p:spPr>
          <a:xfrm>
            <a:off x="0" y="1748848"/>
            <a:ext cx="5915414" cy="4019552"/>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Torggatan</a:t>
            </a:r>
            <a:r>
              <a:rPr lang="en-GB" dirty="0"/>
              <a:t> 6</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6" name="textruta 15">
            <a:extLst>
              <a:ext uri="{FF2B5EF4-FFF2-40B4-BE49-F238E27FC236}">
                <a16:creationId xmlns:a16="http://schemas.microsoft.com/office/drawing/2014/main" id="{66572935-3506-4520-8520-988E03AF5963}"/>
              </a:ext>
            </a:extLst>
          </p:cNvPr>
          <p:cNvSpPr txBox="1"/>
          <p:nvPr/>
        </p:nvSpPr>
        <p:spPr>
          <a:xfrm>
            <a:off x="4154775" y="5491401"/>
            <a:ext cx="1705019" cy="276999"/>
          </a:xfrm>
          <a:prstGeom prst="rect">
            <a:avLst/>
          </a:prstGeom>
          <a:noFill/>
        </p:spPr>
        <p:txBody>
          <a:bodyPr wrap="none" rtlCol="0">
            <a:spAutoFit/>
          </a:bodyPr>
          <a:lstStyle/>
          <a:p>
            <a:r>
              <a:rPr lang="sv-FI" sz="1200" dirty="0">
                <a:solidFill>
                  <a:schemeClr val="bg1"/>
                </a:solidFill>
              </a:rPr>
              <a:t>Bild: Mira </a:t>
            </a:r>
            <a:r>
              <a:rPr lang="sv-FI" sz="1200" dirty="0" err="1">
                <a:solidFill>
                  <a:schemeClr val="bg1"/>
                </a:solidFill>
              </a:rPr>
              <a:t>Arkitektstudio</a:t>
            </a:r>
            <a:endParaRPr lang="sv-FI" sz="1200" dirty="0">
              <a:solidFill>
                <a:schemeClr val="bg1"/>
              </a:solidFill>
            </a:endParaRPr>
          </a:p>
        </p:txBody>
      </p:sp>
      <p:pic>
        <p:nvPicPr>
          <p:cNvPr id="7" name="Picture 2">
            <a:extLst>
              <a:ext uri="{FF2B5EF4-FFF2-40B4-BE49-F238E27FC236}">
                <a16:creationId xmlns:a16="http://schemas.microsoft.com/office/drawing/2014/main" id="{8D15AA63-2D77-4230-A03B-9CC1117BA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372" y="1699098"/>
            <a:ext cx="5988627" cy="40693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33CC5D87-BEA8-470F-9955-18A3E569150E}"/>
              </a:ext>
            </a:extLst>
          </p:cNvPr>
          <p:cNvSpPr txBox="1"/>
          <p:nvPr/>
        </p:nvSpPr>
        <p:spPr>
          <a:xfrm>
            <a:off x="9461850" y="5491400"/>
            <a:ext cx="2689198" cy="276999"/>
          </a:xfrm>
          <a:prstGeom prst="rect">
            <a:avLst/>
          </a:prstGeom>
          <a:noFill/>
        </p:spPr>
        <p:txBody>
          <a:bodyPr wrap="none" rtlCol="0">
            <a:spAutoFit/>
          </a:bodyPr>
          <a:lstStyle/>
          <a:p>
            <a:r>
              <a:rPr lang="sv-FI" sz="1200" dirty="0">
                <a:solidFill>
                  <a:schemeClr val="bg1"/>
                </a:solidFill>
              </a:rPr>
              <a:t>https://erikssoncapital.com/fastigheter/</a:t>
            </a:r>
          </a:p>
        </p:txBody>
      </p:sp>
    </p:spTree>
    <p:extLst>
      <p:ext uri="{BB962C8B-B14F-4D97-AF65-F5344CB8AC3E}">
        <p14:creationId xmlns:p14="http://schemas.microsoft.com/office/powerpoint/2010/main" val="1806747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utomhus, väg, himmel, gata&#10;&#10;Automatiskt genererad beskrivning">
            <a:extLst>
              <a:ext uri="{FF2B5EF4-FFF2-40B4-BE49-F238E27FC236}">
                <a16:creationId xmlns:a16="http://schemas.microsoft.com/office/drawing/2014/main" id="{6FA07140-4C89-4A3D-B477-CC9570A019AA}"/>
              </a:ext>
            </a:extLst>
          </p:cNvPr>
          <p:cNvPicPr>
            <a:picLocks noChangeAspect="1"/>
          </p:cNvPicPr>
          <p:nvPr/>
        </p:nvPicPr>
        <p:blipFill>
          <a:blip r:embed="rId3"/>
          <a:stretch>
            <a:fillRect/>
          </a:stretch>
        </p:blipFill>
        <p:spPr>
          <a:xfrm>
            <a:off x="5706759" y="2478126"/>
            <a:ext cx="6242304" cy="4163568"/>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Kaptensgatan</a:t>
            </a:r>
            <a:r>
              <a:rPr lang="en-GB" dirty="0"/>
              <a:t> 13 </a:t>
            </a:r>
            <a:r>
              <a:rPr lang="en-GB" dirty="0" err="1"/>
              <a:t>och</a:t>
            </a:r>
            <a:r>
              <a:rPr lang="en-GB" dirty="0"/>
              <a:t> 15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0" name="textruta 9">
            <a:extLst>
              <a:ext uri="{FF2B5EF4-FFF2-40B4-BE49-F238E27FC236}">
                <a16:creationId xmlns:a16="http://schemas.microsoft.com/office/drawing/2014/main" id="{3E937429-E779-490D-A84D-40420D3D8BE0}"/>
              </a:ext>
            </a:extLst>
          </p:cNvPr>
          <p:cNvSpPr txBox="1"/>
          <p:nvPr/>
        </p:nvSpPr>
        <p:spPr>
          <a:xfrm>
            <a:off x="10101570" y="6360327"/>
            <a:ext cx="1847493" cy="276999"/>
          </a:xfrm>
          <a:prstGeom prst="rect">
            <a:avLst/>
          </a:prstGeom>
          <a:noFill/>
        </p:spPr>
        <p:txBody>
          <a:bodyPr wrap="none" rtlCol="0">
            <a:spAutoFit/>
          </a:bodyPr>
          <a:lstStyle/>
          <a:p>
            <a:r>
              <a:rPr lang="sv-FI" sz="1200" dirty="0">
                <a:solidFill>
                  <a:schemeClr val="bg1"/>
                </a:solidFill>
              </a:rPr>
              <a:t>Bild: Charlotte Andreasson</a:t>
            </a:r>
          </a:p>
        </p:txBody>
      </p:sp>
      <p:sp>
        <p:nvSpPr>
          <p:cNvPr id="11" name="Platshållare för innehåll 7">
            <a:extLst>
              <a:ext uri="{FF2B5EF4-FFF2-40B4-BE49-F238E27FC236}">
                <a16:creationId xmlns:a16="http://schemas.microsoft.com/office/drawing/2014/main" id="{C47933D6-1211-43C6-861C-86B2C0409CEE}"/>
              </a:ext>
            </a:extLst>
          </p:cNvPr>
          <p:cNvSpPr txBox="1">
            <a:spLocks/>
          </p:cNvSpPr>
          <p:nvPr/>
        </p:nvSpPr>
        <p:spPr>
          <a:xfrm>
            <a:off x="1178324" y="16092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Uppförda 1929 resp. 1932</a:t>
            </a:r>
          </a:p>
          <a:p>
            <a:pPr marL="342900" indent="-342900" algn="l">
              <a:buFontTx/>
              <a:buChar char="-"/>
            </a:pPr>
            <a:r>
              <a:rPr lang="sv-FI" sz="3200" dirty="0"/>
              <a:t>Ej K-märkta</a:t>
            </a:r>
          </a:p>
          <a:p>
            <a:pPr marL="342900" indent="-342900" algn="l">
              <a:buFontTx/>
              <a:buChar char="-"/>
            </a:pPr>
            <a:r>
              <a:rPr lang="sv-FI" sz="3200" dirty="0"/>
              <a:t>A-klassade</a:t>
            </a:r>
          </a:p>
        </p:txBody>
      </p:sp>
    </p:spTree>
    <p:extLst>
      <p:ext uri="{BB962C8B-B14F-4D97-AF65-F5344CB8AC3E}">
        <p14:creationId xmlns:p14="http://schemas.microsoft.com/office/powerpoint/2010/main" val="182271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CAA6B2A-CC04-4154-84D0-C1D0C622593A}"/>
              </a:ext>
            </a:extLst>
          </p:cNvPr>
          <p:cNvPicPr>
            <a:picLocks noChangeAspect="1"/>
          </p:cNvPicPr>
          <p:nvPr/>
        </p:nvPicPr>
        <p:blipFill rotWithShape="1">
          <a:blip r:embed="rId3"/>
          <a:srcRect l="5319" r="20992" b="1322"/>
          <a:stretch/>
        </p:blipFill>
        <p:spPr>
          <a:xfrm>
            <a:off x="5605090" y="1699099"/>
            <a:ext cx="6586910" cy="5158902"/>
          </a:xfrm>
          <a:prstGeom prst="rect">
            <a:avLst/>
          </a:prstGeom>
        </p:spPr>
      </p:pic>
      <p:pic>
        <p:nvPicPr>
          <p:cNvPr id="14" name="Bildobjekt 13" descr="En bild som visar himmel, utomhus, väg, hus&#10;&#10;Automatiskt genererad beskrivning">
            <a:extLst>
              <a:ext uri="{FF2B5EF4-FFF2-40B4-BE49-F238E27FC236}">
                <a16:creationId xmlns:a16="http://schemas.microsoft.com/office/drawing/2014/main" id="{6AC54B04-C220-4793-B600-D4AE85063FA6}"/>
              </a:ext>
            </a:extLst>
          </p:cNvPr>
          <p:cNvPicPr>
            <a:picLocks noChangeAspect="1"/>
          </p:cNvPicPr>
          <p:nvPr/>
        </p:nvPicPr>
        <p:blipFill>
          <a:blip r:embed="rId4"/>
          <a:stretch>
            <a:fillRect/>
          </a:stretch>
        </p:blipFill>
        <p:spPr>
          <a:xfrm>
            <a:off x="0" y="1699098"/>
            <a:ext cx="6096000" cy="406598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Kaptensgatan</a:t>
            </a:r>
            <a:r>
              <a:rPr lang="en-GB" dirty="0"/>
              <a:t> 13 </a:t>
            </a:r>
            <a:r>
              <a:rPr lang="en-GB" dirty="0" err="1"/>
              <a:t>och</a:t>
            </a:r>
            <a:r>
              <a:rPr lang="en-GB" dirty="0"/>
              <a:t> 15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0" name="Platshållare för innehåll 7">
            <a:extLst>
              <a:ext uri="{FF2B5EF4-FFF2-40B4-BE49-F238E27FC236}">
                <a16:creationId xmlns:a16="http://schemas.microsoft.com/office/drawing/2014/main" id="{5CD220FF-2EE0-4172-A8D1-8B59AC815860}"/>
              </a:ext>
            </a:extLst>
          </p:cNvPr>
          <p:cNvSpPr txBox="1">
            <a:spLocks/>
          </p:cNvSpPr>
          <p:nvPr/>
        </p:nvSpPr>
        <p:spPr>
          <a:xfrm>
            <a:off x="1178324" y="16092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15" name="textruta 14">
            <a:extLst>
              <a:ext uri="{FF2B5EF4-FFF2-40B4-BE49-F238E27FC236}">
                <a16:creationId xmlns:a16="http://schemas.microsoft.com/office/drawing/2014/main" id="{E18985A1-0925-4C25-BAD8-468796BF35DD}"/>
              </a:ext>
            </a:extLst>
          </p:cNvPr>
          <p:cNvSpPr txBox="1"/>
          <p:nvPr/>
        </p:nvSpPr>
        <p:spPr>
          <a:xfrm>
            <a:off x="4248507" y="5494720"/>
            <a:ext cx="1847493" cy="276999"/>
          </a:xfrm>
          <a:prstGeom prst="rect">
            <a:avLst/>
          </a:prstGeom>
          <a:noFill/>
        </p:spPr>
        <p:txBody>
          <a:bodyPr wrap="none" rtlCol="0">
            <a:spAutoFit/>
          </a:bodyPr>
          <a:lstStyle/>
          <a:p>
            <a:r>
              <a:rPr lang="sv-FI" sz="1200" dirty="0">
                <a:solidFill>
                  <a:schemeClr val="bg1"/>
                </a:solidFill>
              </a:rPr>
              <a:t>Bild: Charlotte Andreasson</a:t>
            </a:r>
          </a:p>
        </p:txBody>
      </p:sp>
    </p:spTree>
    <p:extLst>
      <p:ext uri="{BB962C8B-B14F-4D97-AF65-F5344CB8AC3E}">
        <p14:creationId xmlns:p14="http://schemas.microsoft.com/office/powerpoint/2010/main" val="1193480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himmel, utomhus, väg, hus&#10;&#10;Automatiskt genererad beskrivning">
            <a:extLst>
              <a:ext uri="{FF2B5EF4-FFF2-40B4-BE49-F238E27FC236}">
                <a16:creationId xmlns:a16="http://schemas.microsoft.com/office/drawing/2014/main" id="{F8AAF0C4-71D1-45CF-A1BD-4F1FF8864320}"/>
              </a:ext>
            </a:extLst>
          </p:cNvPr>
          <p:cNvPicPr>
            <a:picLocks noChangeAspect="1"/>
          </p:cNvPicPr>
          <p:nvPr/>
        </p:nvPicPr>
        <p:blipFill>
          <a:blip r:embed="rId3"/>
          <a:stretch>
            <a:fillRect/>
          </a:stretch>
        </p:blipFill>
        <p:spPr>
          <a:xfrm>
            <a:off x="0" y="1699098"/>
            <a:ext cx="6096000" cy="406598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Kaptensgatan</a:t>
            </a:r>
            <a:r>
              <a:rPr lang="en-GB" dirty="0"/>
              <a:t> 13 </a:t>
            </a:r>
            <a:r>
              <a:rPr lang="en-GB" dirty="0" err="1"/>
              <a:t>och</a:t>
            </a:r>
            <a:r>
              <a:rPr lang="en-GB" dirty="0"/>
              <a:t> 15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6" name="textruta 15">
            <a:extLst>
              <a:ext uri="{FF2B5EF4-FFF2-40B4-BE49-F238E27FC236}">
                <a16:creationId xmlns:a16="http://schemas.microsoft.com/office/drawing/2014/main" id="{4927C22D-B3D1-4950-899F-5B3C6B8C39EC}"/>
              </a:ext>
            </a:extLst>
          </p:cNvPr>
          <p:cNvSpPr txBox="1"/>
          <p:nvPr/>
        </p:nvSpPr>
        <p:spPr>
          <a:xfrm>
            <a:off x="4248507" y="5494720"/>
            <a:ext cx="1847493" cy="276999"/>
          </a:xfrm>
          <a:prstGeom prst="rect">
            <a:avLst/>
          </a:prstGeom>
          <a:noFill/>
        </p:spPr>
        <p:txBody>
          <a:bodyPr wrap="none" rtlCol="0">
            <a:spAutoFit/>
          </a:bodyPr>
          <a:lstStyle/>
          <a:p>
            <a:r>
              <a:rPr lang="sv-FI" sz="1200" dirty="0">
                <a:solidFill>
                  <a:schemeClr val="bg1"/>
                </a:solidFill>
              </a:rPr>
              <a:t>Bild: Charlotte Andreasson</a:t>
            </a:r>
          </a:p>
        </p:txBody>
      </p:sp>
      <p:pic>
        <p:nvPicPr>
          <p:cNvPr id="7" name="Bildobjekt 6" descr="En bild som visar text, himmel, utomhus, väg&#10;&#10;Automatiskt genererad beskrivning">
            <a:extLst>
              <a:ext uri="{FF2B5EF4-FFF2-40B4-BE49-F238E27FC236}">
                <a16:creationId xmlns:a16="http://schemas.microsoft.com/office/drawing/2014/main" id="{FCF788B3-F61E-4E57-8175-6F152205339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r="7115" b="7039"/>
          <a:stretch/>
        </p:blipFill>
        <p:spPr>
          <a:xfrm>
            <a:off x="6096000" y="1695780"/>
            <a:ext cx="6096000" cy="4069302"/>
          </a:xfrm>
          <a:prstGeom prst="rect">
            <a:avLst/>
          </a:prstGeom>
        </p:spPr>
      </p:pic>
    </p:spTree>
    <p:extLst>
      <p:ext uri="{BB962C8B-B14F-4D97-AF65-F5344CB8AC3E}">
        <p14:creationId xmlns:p14="http://schemas.microsoft.com/office/powerpoint/2010/main" val="364210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himmel, utomhus, byggnad, väg&#10;&#10;Automatiskt genererad beskrivning">
            <a:extLst>
              <a:ext uri="{FF2B5EF4-FFF2-40B4-BE49-F238E27FC236}">
                <a16:creationId xmlns:a16="http://schemas.microsoft.com/office/drawing/2014/main" id="{B5A6F9F9-6992-4870-B7E1-1BC0AC7CD052}"/>
              </a:ext>
            </a:extLst>
          </p:cNvPr>
          <p:cNvPicPr>
            <a:picLocks noChangeAspect="1"/>
          </p:cNvPicPr>
          <p:nvPr/>
        </p:nvPicPr>
        <p:blipFill>
          <a:blip r:embed="rId3"/>
          <a:stretch>
            <a:fillRect/>
          </a:stretch>
        </p:blipFill>
        <p:spPr>
          <a:xfrm>
            <a:off x="6064108" y="1695779"/>
            <a:ext cx="6127892" cy="4069303"/>
          </a:xfrm>
          <a:prstGeom prst="rect">
            <a:avLst/>
          </a:prstGeom>
        </p:spPr>
      </p:pic>
      <p:pic>
        <p:nvPicPr>
          <p:cNvPr id="17" name="Bildobjekt 16" descr="En bild som visar himmel, utomhus, väg, hus&#10;&#10;Automatiskt genererad beskrivning">
            <a:extLst>
              <a:ext uri="{FF2B5EF4-FFF2-40B4-BE49-F238E27FC236}">
                <a16:creationId xmlns:a16="http://schemas.microsoft.com/office/drawing/2014/main" id="{F8AAF0C4-71D1-45CF-A1BD-4F1FF8864320}"/>
              </a:ext>
            </a:extLst>
          </p:cNvPr>
          <p:cNvPicPr>
            <a:picLocks noChangeAspect="1"/>
          </p:cNvPicPr>
          <p:nvPr/>
        </p:nvPicPr>
        <p:blipFill>
          <a:blip r:embed="rId4"/>
          <a:stretch>
            <a:fillRect/>
          </a:stretch>
        </p:blipFill>
        <p:spPr>
          <a:xfrm>
            <a:off x="0" y="1699098"/>
            <a:ext cx="6096000" cy="406598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Kaptensgatan</a:t>
            </a:r>
            <a:r>
              <a:rPr lang="en-GB" dirty="0"/>
              <a:t> 13 </a:t>
            </a:r>
            <a:r>
              <a:rPr lang="en-GB" dirty="0" err="1"/>
              <a:t>och</a:t>
            </a:r>
            <a:r>
              <a:rPr lang="en-GB" dirty="0"/>
              <a:t> 15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16" name="textruta 15">
            <a:extLst>
              <a:ext uri="{FF2B5EF4-FFF2-40B4-BE49-F238E27FC236}">
                <a16:creationId xmlns:a16="http://schemas.microsoft.com/office/drawing/2014/main" id="{4927C22D-B3D1-4950-899F-5B3C6B8C39EC}"/>
              </a:ext>
            </a:extLst>
          </p:cNvPr>
          <p:cNvSpPr txBox="1"/>
          <p:nvPr/>
        </p:nvSpPr>
        <p:spPr>
          <a:xfrm>
            <a:off x="4248507" y="5494720"/>
            <a:ext cx="1847493" cy="276999"/>
          </a:xfrm>
          <a:prstGeom prst="rect">
            <a:avLst/>
          </a:prstGeom>
          <a:noFill/>
        </p:spPr>
        <p:txBody>
          <a:bodyPr wrap="none" rtlCol="0">
            <a:spAutoFit/>
          </a:bodyPr>
          <a:lstStyle/>
          <a:p>
            <a:r>
              <a:rPr lang="sv-FI" sz="1200" dirty="0">
                <a:solidFill>
                  <a:schemeClr val="bg1"/>
                </a:solidFill>
              </a:rPr>
              <a:t>Bild: Charlotte Andreasson</a:t>
            </a:r>
          </a:p>
        </p:txBody>
      </p:sp>
      <p:sp>
        <p:nvSpPr>
          <p:cNvPr id="18" name="textruta 17">
            <a:extLst>
              <a:ext uri="{FF2B5EF4-FFF2-40B4-BE49-F238E27FC236}">
                <a16:creationId xmlns:a16="http://schemas.microsoft.com/office/drawing/2014/main" id="{62F3C29F-0CF1-46E1-9442-526F5A4BED2F}"/>
              </a:ext>
            </a:extLst>
          </p:cNvPr>
          <p:cNvSpPr txBox="1"/>
          <p:nvPr/>
        </p:nvSpPr>
        <p:spPr>
          <a:xfrm>
            <a:off x="6543018" y="5485517"/>
            <a:ext cx="5648982" cy="276999"/>
          </a:xfrm>
          <a:prstGeom prst="rect">
            <a:avLst/>
          </a:prstGeom>
          <a:noFill/>
        </p:spPr>
        <p:txBody>
          <a:bodyPr wrap="none" rtlCol="0">
            <a:spAutoFit/>
          </a:bodyPr>
          <a:lstStyle/>
          <a:p>
            <a:r>
              <a:rPr lang="sv-FI" sz="1200" dirty="0">
                <a:solidFill>
                  <a:schemeClr val="bg1"/>
                </a:solidFill>
              </a:rPr>
              <a:t>Bild: https://johannawickstrom.files.wordpress.com/2020/10/kaptensgatan-bild-1-1.jpg</a:t>
            </a:r>
          </a:p>
        </p:txBody>
      </p:sp>
    </p:spTree>
    <p:extLst>
      <p:ext uri="{BB962C8B-B14F-4D97-AF65-F5344CB8AC3E}">
        <p14:creationId xmlns:p14="http://schemas.microsoft.com/office/powerpoint/2010/main" val="3522811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Ålandsvägen</a:t>
            </a:r>
            <a:r>
              <a:rPr lang="en-GB" dirty="0"/>
              <a:t> 65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sp>
        <p:nvSpPr>
          <p:cNvPr id="7" name="Platshållare för innehåll 7">
            <a:extLst>
              <a:ext uri="{FF2B5EF4-FFF2-40B4-BE49-F238E27FC236}">
                <a16:creationId xmlns:a16="http://schemas.microsoft.com/office/drawing/2014/main" id="{6BB44357-380F-46FB-9153-575E8C360FE2}"/>
              </a:ext>
            </a:extLst>
          </p:cNvPr>
          <p:cNvSpPr txBox="1">
            <a:spLocks/>
          </p:cNvSpPr>
          <p:nvPr/>
        </p:nvSpPr>
        <p:spPr>
          <a:xfrm>
            <a:off x="1178324" y="16092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Uppfört 1899, tillbyggt på 1920-talet</a:t>
            </a:r>
          </a:p>
          <a:p>
            <a:pPr marL="342900" indent="-342900" algn="l">
              <a:buFontTx/>
              <a:buChar char="-"/>
            </a:pPr>
            <a:r>
              <a:rPr lang="sv-FI" sz="3200" dirty="0"/>
              <a:t>K-märkt 1986</a:t>
            </a:r>
          </a:p>
        </p:txBody>
      </p:sp>
      <p:pic>
        <p:nvPicPr>
          <p:cNvPr id="11" name="Bildobjekt 10" descr="En bild som visar utomhus, hus, himmel, väg&#10;&#10;Automatiskt genererad beskrivning">
            <a:extLst>
              <a:ext uri="{FF2B5EF4-FFF2-40B4-BE49-F238E27FC236}">
                <a16:creationId xmlns:a16="http://schemas.microsoft.com/office/drawing/2014/main" id="{0024E746-7C02-4206-95DD-5FBDD780E6DA}"/>
              </a:ext>
            </a:extLst>
          </p:cNvPr>
          <p:cNvPicPr>
            <a:picLocks noChangeAspect="1"/>
          </p:cNvPicPr>
          <p:nvPr/>
        </p:nvPicPr>
        <p:blipFill rotWithShape="1">
          <a:blip r:embed="rId3"/>
          <a:srcRect l="7149" t="97" r="7436" b="14653"/>
          <a:stretch/>
        </p:blipFill>
        <p:spPr>
          <a:xfrm>
            <a:off x="5706759" y="2478126"/>
            <a:ext cx="6242304" cy="4161535"/>
          </a:xfrm>
          <a:prstGeom prst="rect">
            <a:avLst/>
          </a:prstGeom>
        </p:spPr>
      </p:pic>
    </p:spTree>
    <p:extLst>
      <p:ext uri="{BB962C8B-B14F-4D97-AF65-F5344CB8AC3E}">
        <p14:creationId xmlns:p14="http://schemas.microsoft.com/office/powerpoint/2010/main" val="355312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2C8A62-EB3A-4578-994D-26A1F5478870}"/>
              </a:ext>
            </a:extLst>
          </p:cNvPr>
          <p:cNvSpPr txBox="1">
            <a:spLocks/>
          </p:cNvSpPr>
          <p:nvPr/>
        </p:nvSpPr>
        <p:spPr>
          <a:xfrm>
            <a:off x="247135" y="548400"/>
            <a:ext cx="11030389"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Stadsplan</a:t>
            </a:r>
            <a:endParaRPr lang="en-GB" dirty="0"/>
          </a:p>
        </p:txBody>
      </p:sp>
      <p:sp>
        <p:nvSpPr>
          <p:cNvPr id="11" name="Platshållare för innehåll 7">
            <a:extLst>
              <a:ext uri="{FF2B5EF4-FFF2-40B4-BE49-F238E27FC236}">
                <a16:creationId xmlns:a16="http://schemas.microsoft.com/office/drawing/2014/main" id="{EFCD1DB6-4E75-49C7-A98A-1D8D3A16D5B8}"/>
              </a:ext>
            </a:extLst>
          </p:cNvPr>
          <p:cNvSpPr txBox="1">
            <a:spLocks/>
          </p:cNvSpPr>
          <p:nvPr/>
        </p:nvSpPr>
        <p:spPr>
          <a:xfrm>
            <a:off x="247136" y="1304400"/>
            <a:ext cx="802706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err="1"/>
              <a:t>Chiewitz</a:t>
            </a:r>
            <a:r>
              <a:rPr lang="sv-FI" sz="3200" dirty="0"/>
              <a:t> 1859</a:t>
            </a:r>
          </a:p>
          <a:p>
            <a:pPr algn="l"/>
            <a:endParaRPr lang="sv-FI" sz="3200" dirty="0"/>
          </a:p>
        </p:txBody>
      </p:sp>
      <p:pic>
        <p:nvPicPr>
          <p:cNvPr id="4" name="Bildobjekt 3" descr="En bild som visar text&#10;&#10;Automatiskt genererad beskrivning">
            <a:extLst>
              <a:ext uri="{FF2B5EF4-FFF2-40B4-BE49-F238E27FC236}">
                <a16:creationId xmlns:a16="http://schemas.microsoft.com/office/drawing/2014/main" id="{7712BF36-7808-4D80-88B5-53F708EC46CA}"/>
              </a:ext>
            </a:extLst>
          </p:cNvPr>
          <p:cNvPicPr>
            <a:picLocks noChangeAspect="1"/>
          </p:cNvPicPr>
          <p:nvPr/>
        </p:nvPicPr>
        <p:blipFill rotWithShape="1">
          <a:blip r:embed="rId3"/>
          <a:srcRect l="1207" t="2143" r="1137" b="1186"/>
          <a:stretch/>
        </p:blipFill>
        <p:spPr>
          <a:xfrm>
            <a:off x="3206284" y="471202"/>
            <a:ext cx="8985716" cy="5915596"/>
          </a:xfrm>
          <a:prstGeom prst="rect">
            <a:avLst/>
          </a:prstGeom>
        </p:spPr>
      </p:pic>
    </p:spTree>
    <p:extLst>
      <p:ext uri="{BB962C8B-B14F-4D97-AF65-F5344CB8AC3E}">
        <p14:creationId xmlns:p14="http://schemas.microsoft.com/office/powerpoint/2010/main" val="1217062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Ålandsvägen</a:t>
            </a:r>
            <a:r>
              <a:rPr lang="en-GB" dirty="0"/>
              <a:t> 65</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p:txBody>
      </p:sp>
      <p:pic>
        <p:nvPicPr>
          <p:cNvPr id="5" name="Bildobjekt 4">
            <a:extLst>
              <a:ext uri="{FF2B5EF4-FFF2-40B4-BE49-F238E27FC236}">
                <a16:creationId xmlns:a16="http://schemas.microsoft.com/office/drawing/2014/main" id="{9253209A-2E5B-4564-9428-340DFD793B8D}"/>
              </a:ext>
            </a:extLst>
          </p:cNvPr>
          <p:cNvPicPr>
            <a:picLocks noChangeAspect="1"/>
          </p:cNvPicPr>
          <p:nvPr/>
        </p:nvPicPr>
        <p:blipFill>
          <a:blip r:embed="rId3"/>
          <a:stretch>
            <a:fillRect/>
          </a:stretch>
        </p:blipFill>
        <p:spPr>
          <a:xfrm>
            <a:off x="721124" y="1540926"/>
            <a:ext cx="6340063" cy="4379874"/>
          </a:xfrm>
          <a:prstGeom prst="rect">
            <a:avLst/>
          </a:prstGeom>
        </p:spPr>
      </p:pic>
      <p:pic>
        <p:nvPicPr>
          <p:cNvPr id="11" name="Bildobjekt 10" descr="En bild som visar utomhus, hus, himmel, väg&#10;&#10;Automatiskt genererad beskrivning">
            <a:extLst>
              <a:ext uri="{FF2B5EF4-FFF2-40B4-BE49-F238E27FC236}">
                <a16:creationId xmlns:a16="http://schemas.microsoft.com/office/drawing/2014/main" id="{51C3C811-6889-40ED-A5AD-A70A1FBDAAD1}"/>
              </a:ext>
            </a:extLst>
          </p:cNvPr>
          <p:cNvPicPr>
            <a:picLocks noChangeAspect="1"/>
          </p:cNvPicPr>
          <p:nvPr/>
        </p:nvPicPr>
        <p:blipFill rotWithShape="1">
          <a:blip r:embed="rId4"/>
          <a:srcRect l="7149" t="97" r="7436" b="14653"/>
          <a:stretch/>
        </p:blipFill>
        <p:spPr>
          <a:xfrm>
            <a:off x="5706759" y="2478126"/>
            <a:ext cx="6242304" cy="4161535"/>
          </a:xfrm>
          <a:prstGeom prst="rect">
            <a:avLst/>
          </a:prstGeom>
        </p:spPr>
      </p:pic>
    </p:spTree>
    <p:extLst>
      <p:ext uri="{BB962C8B-B14F-4D97-AF65-F5344CB8AC3E}">
        <p14:creationId xmlns:p14="http://schemas.microsoft.com/office/powerpoint/2010/main" val="3054571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gräs, utomhus, hus, byggnad&#10;&#10;Automatiskt genererad beskrivning">
            <a:extLst>
              <a:ext uri="{FF2B5EF4-FFF2-40B4-BE49-F238E27FC236}">
                <a16:creationId xmlns:a16="http://schemas.microsoft.com/office/drawing/2014/main" id="{F513DC32-16AA-45BE-BCF5-76A921A762B3}"/>
              </a:ext>
            </a:extLst>
          </p:cNvPr>
          <p:cNvPicPr>
            <a:picLocks noChangeAspect="1"/>
          </p:cNvPicPr>
          <p:nvPr/>
        </p:nvPicPr>
        <p:blipFill>
          <a:blip r:embed="rId3"/>
          <a:stretch>
            <a:fillRect/>
          </a:stretch>
        </p:blipFill>
        <p:spPr>
          <a:xfrm>
            <a:off x="5706759" y="2478126"/>
            <a:ext cx="6392779" cy="4263934"/>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Effekter</a:t>
            </a:r>
            <a:r>
              <a:rPr lang="en-GB" dirty="0"/>
              <a:t> </a:t>
            </a:r>
            <a:r>
              <a:rPr lang="en-GB" dirty="0" err="1"/>
              <a:t>av</a:t>
            </a:r>
            <a:r>
              <a:rPr lang="en-GB" dirty="0"/>
              <a:t> </a:t>
            </a:r>
            <a:r>
              <a:rPr lang="en-GB" dirty="0" err="1"/>
              <a:t>utökad</a:t>
            </a:r>
            <a:r>
              <a:rPr lang="en-GB" dirty="0"/>
              <a:t> </a:t>
            </a:r>
            <a:r>
              <a:rPr lang="en-GB" dirty="0" err="1"/>
              <a:t>byggrätt</a:t>
            </a:r>
            <a:endParaRPr lang="en-GB" dirty="0"/>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623816"/>
            <a:ext cx="4595558" cy="4296984"/>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solidFill>
                  <a:srgbClr val="00B050"/>
                </a:solidFill>
              </a:rPr>
              <a:t>Bevarad äldre bebyggelse</a:t>
            </a:r>
          </a:p>
          <a:p>
            <a:pPr marL="342900" indent="-342900" algn="l">
              <a:buFontTx/>
              <a:buChar char="-"/>
            </a:pPr>
            <a:r>
              <a:rPr lang="sv-FI" sz="3200" dirty="0">
                <a:solidFill>
                  <a:srgbClr val="00B050"/>
                </a:solidFill>
              </a:rPr>
              <a:t>Anpassning av nybyggnation</a:t>
            </a:r>
          </a:p>
          <a:p>
            <a:pPr marL="342900" indent="-342900" algn="l">
              <a:buFontTx/>
              <a:buChar char="-"/>
            </a:pPr>
            <a:r>
              <a:rPr lang="sv-FI" sz="3200" dirty="0">
                <a:solidFill>
                  <a:srgbClr val="00B050"/>
                </a:solidFill>
              </a:rPr>
              <a:t>Fredad gatubild</a:t>
            </a:r>
          </a:p>
          <a:p>
            <a:pPr marL="342900" indent="-342900" algn="l">
              <a:buFontTx/>
              <a:buChar char="-"/>
            </a:pPr>
            <a:r>
              <a:rPr lang="sv-FI" sz="3200" dirty="0">
                <a:solidFill>
                  <a:srgbClr val="00B050"/>
                </a:solidFill>
              </a:rPr>
              <a:t>Värdeökning</a:t>
            </a:r>
          </a:p>
        </p:txBody>
      </p:sp>
      <p:sp>
        <p:nvSpPr>
          <p:cNvPr id="6" name="textruta 5">
            <a:extLst>
              <a:ext uri="{FF2B5EF4-FFF2-40B4-BE49-F238E27FC236}">
                <a16:creationId xmlns:a16="http://schemas.microsoft.com/office/drawing/2014/main" id="{F32C5E21-9DCE-450C-A503-1F02BDD99292}"/>
              </a:ext>
            </a:extLst>
          </p:cNvPr>
          <p:cNvSpPr txBox="1"/>
          <p:nvPr/>
        </p:nvSpPr>
        <p:spPr>
          <a:xfrm>
            <a:off x="9838150" y="6385900"/>
            <a:ext cx="2261388" cy="276999"/>
          </a:xfrm>
          <a:prstGeom prst="rect">
            <a:avLst/>
          </a:prstGeom>
          <a:noFill/>
        </p:spPr>
        <p:txBody>
          <a:bodyPr wrap="none" rtlCol="0">
            <a:spAutoFit/>
          </a:bodyPr>
          <a:lstStyle/>
          <a:p>
            <a:r>
              <a:rPr lang="sv-FI" sz="1200" dirty="0">
                <a:solidFill>
                  <a:schemeClr val="bg1"/>
                </a:solidFill>
              </a:rPr>
              <a:t>Foto: Mariehamns stads </a:t>
            </a:r>
            <a:r>
              <a:rPr lang="sv-FI" sz="1200" dirty="0" err="1">
                <a:solidFill>
                  <a:schemeClr val="bg1"/>
                </a:solidFill>
              </a:rPr>
              <a:t>bildbank</a:t>
            </a:r>
            <a:endParaRPr lang="sv-FI" sz="1200" dirty="0">
              <a:solidFill>
                <a:schemeClr val="bg1"/>
              </a:solidFill>
            </a:endParaRPr>
          </a:p>
        </p:txBody>
      </p:sp>
    </p:spTree>
    <p:extLst>
      <p:ext uri="{BB962C8B-B14F-4D97-AF65-F5344CB8AC3E}">
        <p14:creationId xmlns:p14="http://schemas.microsoft.com/office/powerpoint/2010/main" val="200797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Effekter</a:t>
            </a:r>
            <a:r>
              <a:rPr lang="en-GB" dirty="0"/>
              <a:t> </a:t>
            </a:r>
            <a:r>
              <a:rPr lang="en-GB" dirty="0" err="1"/>
              <a:t>av</a:t>
            </a:r>
            <a:r>
              <a:rPr lang="en-GB" dirty="0"/>
              <a:t> </a:t>
            </a:r>
            <a:r>
              <a:rPr lang="en-GB" dirty="0" err="1"/>
              <a:t>utökad</a:t>
            </a:r>
            <a:r>
              <a:rPr lang="en-GB" dirty="0"/>
              <a:t> </a:t>
            </a:r>
            <a:r>
              <a:rPr lang="en-GB" dirty="0" err="1"/>
              <a:t>byggrätt</a:t>
            </a:r>
            <a:endParaRPr lang="en-GB" dirty="0"/>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3" y="1638998"/>
            <a:ext cx="5324077" cy="4281801"/>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solidFill>
                  <a:srgbClr val="FF0000"/>
                </a:solidFill>
              </a:rPr>
              <a:t>Uthusbebyggelse och innergårdar skyddas ej</a:t>
            </a:r>
          </a:p>
          <a:p>
            <a:pPr marL="342900" indent="-342900" algn="l">
              <a:buFontTx/>
              <a:buChar char="-"/>
            </a:pPr>
            <a:r>
              <a:rPr lang="sv-FI" sz="3200" dirty="0">
                <a:solidFill>
                  <a:srgbClr val="FF0000"/>
                </a:solidFill>
              </a:rPr>
              <a:t>Maximal exploatering ej i trä</a:t>
            </a:r>
          </a:p>
          <a:p>
            <a:pPr marL="342900" indent="-342900" algn="l">
              <a:buFontTx/>
              <a:buChar char="-"/>
            </a:pPr>
            <a:r>
              <a:rPr lang="sv-FI" sz="3200" dirty="0">
                <a:solidFill>
                  <a:srgbClr val="FF0000"/>
                </a:solidFill>
              </a:rPr>
              <a:t>Krav på ytterligare byggnadsrätt</a:t>
            </a:r>
          </a:p>
          <a:p>
            <a:pPr marL="342900" indent="-342900" algn="l">
              <a:buFontTx/>
              <a:buChar char="-"/>
            </a:pPr>
            <a:r>
              <a:rPr lang="sv-FI" sz="3200" dirty="0">
                <a:solidFill>
                  <a:srgbClr val="FF0000"/>
                </a:solidFill>
              </a:rPr>
              <a:t>Byggnadsrätt övergår ej vid styckning</a:t>
            </a:r>
          </a:p>
          <a:p>
            <a:pPr marL="342900" indent="-342900" algn="l">
              <a:buFontTx/>
              <a:buChar char="-"/>
            </a:pPr>
            <a:r>
              <a:rPr lang="sv-FI" sz="3200" dirty="0">
                <a:solidFill>
                  <a:srgbClr val="FF0000"/>
                </a:solidFill>
              </a:rPr>
              <a:t>Missvisande signal</a:t>
            </a:r>
          </a:p>
        </p:txBody>
      </p:sp>
      <p:pic>
        <p:nvPicPr>
          <p:cNvPr id="6" name="Bildobjekt 5" descr="En bild som visar text&#10;&#10;Automatiskt genererad beskrivning">
            <a:extLst>
              <a:ext uri="{FF2B5EF4-FFF2-40B4-BE49-F238E27FC236}">
                <a16:creationId xmlns:a16="http://schemas.microsoft.com/office/drawing/2014/main" id="{87CC9993-333A-4D1D-98F0-79827259F9EF}"/>
              </a:ext>
            </a:extLst>
          </p:cNvPr>
          <p:cNvPicPr>
            <a:picLocks noChangeAspect="1"/>
          </p:cNvPicPr>
          <p:nvPr/>
        </p:nvPicPr>
        <p:blipFill rotWithShape="1">
          <a:blip r:embed="rId3"/>
          <a:srcRect l="53333" t="23381"/>
          <a:stretch/>
        </p:blipFill>
        <p:spPr>
          <a:xfrm>
            <a:off x="6502399" y="2609249"/>
            <a:ext cx="5689601" cy="4248751"/>
          </a:xfrm>
          <a:prstGeom prst="rect">
            <a:avLst/>
          </a:prstGeom>
        </p:spPr>
      </p:pic>
    </p:spTree>
    <p:extLst>
      <p:ext uri="{BB962C8B-B14F-4D97-AF65-F5344CB8AC3E}">
        <p14:creationId xmlns:p14="http://schemas.microsoft.com/office/powerpoint/2010/main" val="3641542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Stadsplaneförslag</a:t>
            </a:r>
            <a:r>
              <a:rPr lang="en-GB" dirty="0"/>
              <a:t> </a:t>
            </a:r>
            <a:r>
              <a:rPr lang="en-GB" dirty="0" err="1"/>
              <a:t>Sveden</a:t>
            </a:r>
            <a:r>
              <a:rPr lang="en-GB" dirty="0"/>
              <a:t> 2018</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a:p>
            <a:pPr algn="l"/>
            <a:endParaRPr lang="sv-FI" sz="3200" dirty="0"/>
          </a:p>
        </p:txBody>
      </p:sp>
      <p:pic>
        <p:nvPicPr>
          <p:cNvPr id="7" name="Bildobjekt 6" descr="En bild som visar text, karta&#10;&#10;Automatiskt genererad beskrivning">
            <a:extLst>
              <a:ext uri="{FF2B5EF4-FFF2-40B4-BE49-F238E27FC236}">
                <a16:creationId xmlns:a16="http://schemas.microsoft.com/office/drawing/2014/main" id="{D6FBEA0E-7637-429F-BC37-AEBAEEEA9EE3}"/>
              </a:ext>
            </a:extLst>
          </p:cNvPr>
          <p:cNvPicPr>
            <a:picLocks noChangeAspect="1"/>
          </p:cNvPicPr>
          <p:nvPr/>
        </p:nvPicPr>
        <p:blipFill rotWithShape="1">
          <a:blip r:embed="rId3"/>
          <a:srcRect l="463" t="951" r="2077" b="725"/>
          <a:stretch/>
        </p:blipFill>
        <p:spPr>
          <a:xfrm>
            <a:off x="914476" y="1456800"/>
            <a:ext cx="8620005" cy="4389198"/>
          </a:xfrm>
          <a:prstGeom prst="rect">
            <a:avLst/>
          </a:prstGeom>
        </p:spPr>
      </p:pic>
    </p:spTree>
    <p:extLst>
      <p:ext uri="{BB962C8B-B14F-4D97-AF65-F5344CB8AC3E}">
        <p14:creationId xmlns:p14="http://schemas.microsoft.com/office/powerpoint/2010/main" val="3391513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karta&#10;&#10;Automatiskt genererad beskrivning">
            <a:extLst>
              <a:ext uri="{FF2B5EF4-FFF2-40B4-BE49-F238E27FC236}">
                <a16:creationId xmlns:a16="http://schemas.microsoft.com/office/drawing/2014/main" id="{1D015158-80FA-472A-89A4-5047A1EC985B}"/>
              </a:ext>
            </a:extLst>
          </p:cNvPr>
          <p:cNvPicPr>
            <a:picLocks noChangeAspect="1"/>
          </p:cNvPicPr>
          <p:nvPr/>
        </p:nvPicPr>
        <p:blipFill rotWithShape="1">
          <a:blip r:embed="rId3"/>
          <a:srcRect l="473" r="-1"/>
          <a:stretch/>
        </p:blipFill>
        <p:spPr>
          <a:xfrm>
            <a:off x="914476" y="1456800"/>
            <a:ext cx="8620005" cy="4389198"/>
          </a:xfrm>
          <a:prstGeom prst="rect">
            <a:avLst/>
          </a:prstGeom>
        </p:spPr>
      </p:pic>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Stadsplaneförslag</a:t>
            </a:r>
            <a:r>
              <a:rPr lang="en-GB" dirty="0"/>
              <a:t> </a:t>
            </a:r>
            <a:r>
              <a:rPr lang="en-GB" dirty="0" err="1"/>
              <a:t>Sveden</a:t>
            </a:r>
            <a:r>
              <a:rPr lang="en-GB" dirty="0"/>
              <a:t> 2019</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v-FI" sz="3200" dirty="0"/>
          </a:p>
          <a:p>
            <a:pPr algn="l"/>
            <a:endParaRPr lang="sv-FI" sz="3200" dirty="0"/>
          </a:p>
        </p:txBody>
      </p:sp>
      <p:pic>
        <p:nvPicPr>
          <p:cNvPr id="7" name="Bildobjekt 6">
            <a:extLst>
              <a:ext uri="{FF2B5EF4-FFF2-40B4-BE49-F238E27FC236}">
                <a16:creationId xmlns:a16="http://schemas.microsoft.com/office/drawing/2014/main" id="{11716D0D-BD07-4C54-85F1-BA9D29CD2678}"/>
              </a:ext>
            </a:extLst>
          </p:cNvPr>
          <p:cNvPicPr>
            <a:picLocks noChangeAspect="1"/>
          </p:cNvPicPr>
          <p:nvPr/>
        </p:nvPicPr>
        <p:blipFill>
          <a:blip r:embed="rId4"/>
          <a:stretch>
            <a:fillRect/>
          </a:stretch>
        </p:blipFill>
        <p:spPr>
          <a:xfrm rot="491907">
            <a:off x="8998154" y="3042848"/>
            <a:ext cx="2431770" cy="3429000"/>
          </a:xfrm>
          <a:prstGeom prst="rect">
            <a:avLst/>
          </a:prstGeom>
        </p:spPr>
      </p:pic>
    </p:spTree>
    <p:extLst>
      <p:ext uri="{BB962C8B-B14F-4D97-AF65-F5344CB8AC3E}">
        <p14:creationId xmlns:p14="http://schemas.microsoft.com/office/powerpoint/2010/main" val="229895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byggnad, utomhus, hus, gata&#10;&#10;Automatiskt genererad beskrivning">
            <a:extLst>
              <a:ext uri="{FF2B5EF4-FFF2-40B4-BE49-F238E27FC236}">
                <a16:creationId xmlns:a16="http://schemas.microsoft.com/office/drawing/2014/main" id="{9CBC7A77-1035-44F3-BF21-3E7DC5A4865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b="15609"/>
          <a:stretch/>
        </p:blipFill>
        <p:spPr>
          <a:xfrm>
            <a:off x="0" y="0"/>
            <a:ext cx="12194382" cy="6858000"/>
          </a:xfrm>
          <a:prstGeom prst="rect">
            <a:avLst/>
          </a:prstGeom>
        </p:spPr>
      </p:pic>
      <p:sp>
        <p:nvSpPr>
          <p:cNvPr id="6" name="textruta 5">
            <a:extLst>
              <a:ext uri="{FF2B5EF4-FFF2-40B4-BE49-F238E27FC236}">
                <a16:creationId xmlns:a16="http://schemas.microsoft.com/office/drawing/2014/main" id="{C7B6F3AA-3C60-4F6F-9028-A7C6C3BD528C}"/>
              </a:ext>
            </a:extLst>
          </p:cNvPr>
          <p:cNvSpPr txBox="1"/>
          <p:nvPr/>
        </p:nvSpPr>
        <p:spPr>
          <a:xfrm>
            <a:off x="9057903" y="5720095"/>
            <a:ext cx="3103749" cy="830997"/>
          </a:xfrm>
          <a:prstGeom prst="rect">
            <a:avLst/>
          </a:prstGeom>
          <a:noFill/>
        </p:spPr>
        <p:txBody>
          <a:bodyPr wrap="square" rtlCol="0">
            <a:spAutoFit/>
          </a:bodyPr>
          <a:lstStyle/>
          <a:p>
            <a:pPr algn="r"/>
            <a:r>
              <a:rPr lang="sv-FI" sz="2400" b="1" dirty="0">
                <a:solidFill>
                  <a:schemeClr val="bg1"/>
                </a:solidFill>
              </a:rPr>
              <a:t>Pia Sjöberg, antikvarie</a:t>
            </a:r>
          </a:p>
          <a:p>
            <a:pPr algn="r"/>
            <a:r>
              <a:rPr lang="sv-FI" sz="2400" b="1" dirty="0">
                <a:solidFill>
                  <a:schemeClr val="bg1"/>
                </a:solidFill>
              </a:rPr>
              <a:t>Kulturbyrån</a:t>
            </a:r>
          </a:p>
        </p:txBody>
      </p:sp>
      <p:sp>
        <p:nvSpPr>
          <p:cNvPr id="7" name="Rubrik 1">
            <a:extLst>
              <a:ext uri="{FF2B5EF4-FFF2-40B4-BE49-F238E27FC236}">
                <a16:creationId xmlns:a16="http://schemas.microsoft.com/office/drawing/2014/main" id="{F2553525-3497-498B-AF41-90A95373742E}"/>
              </a:ext>
            </a:extLst>
          </p:cNvPr>
          <p:cNvSpPr txBox="1">
            <a:spLocks/>
          </p:cNvSpPr>
          <p:nvPr/>
        </p:nvSpPr>
        <p:spPr>
          <a:xfrm>
            <a:off x="2798116" y="1219200"/>
            <a:ext cx="6595767" cy="3785286"/>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ctr"/>
            <a:r>
              <a:rPr lang="sv-FI" sz="11400" b="1" dirty="0">
                <a:solidFill>
                  <a:schemeClr val="bg1"/>
                </a:solidFill>
              </a:rPr>
              <a:t>Tack!</a:t>
            </a:r>
            <a:br>
              <a:rPr lang="sv-FI" sz="7200" b="1" dirty="0">
                <a:solidFill>
                  <a:schemeClr val="bg1"/>
                </a:solidFill>
              </a:rPr>
            </a:br>
            <a:endParaRPr lang="sv-FI" sz="4100" b="1" dirty="0">
              <a:solidFill>
                <a:schemeClr val="bg1"/>
              </a:solidFill>
            </a:endParaRPr>
          </a:p>
          <a:p>
            <a:pPr algn="ctr"/>
            <a:r>
              <a:rPr lang="sv-FI" sz="4100" b="1" dirty="0">
                <a:solidFill>
                  <a:schemeClr val="bg1"/>
                </a:solidFill>
              </a:rPr>
              <a:t>regeringen.ax</a:t>
            </a:r>
          </a:p>
          <a:p>
            <a:pPr algn="ctr"/>
            <a:r>
              <a:rPr lang="sv-FI" sz="4100" b="1" dirty="0">
                <a:solidFill>
                  <a:schemeClr val="bg1"/>
                </a:solidFill>
              </a:rPr>
              <a:t>mariehamn.ax</a:t>
            </a:r>
            <a:endParaRPr lang="sv-FI" sz="7700" b="1" dirty="0">
              <a:solidFill>
                <a:schemeClr val="bg1"/>
              </a:solidFill>
            </a:endParaRPr>
          </a:p>
        </p:txBody>
      </p:sp>
      <p:sp>
        <p:nvSpPr>
          <p:cNvPr id="4" name="Rektangel 3">
            <a:extLst>
              <a:ext uri="{FF2B5EF4-FFF2-40B4-BE49-F238E27FC236}">
                <a16:creationId xmlns:a16="http://schemas.microsoft.com/office/drawing/2014/main" id="{C75CA490-8626-4350-B6C7-AD9133341B06}"/>
              </a:ext>
            </a:extLst>
          </p:cNvPr>
          <p:cNvSpPr/>
          <p:nvPr/>
        </p:nvSpPr>
        <p:spPr>
          <a:xfrm>
            <a:off x="9887843" y="6581001"/>
            <a:ext cx="2304157" cy="276999"/>
          </a:xfrm>
          <a:prstGeom prst="rect">
            <a:avLst/>
          </a:prstGeom>
        </p:spPr>
        <p:txBody>
          <a:bodyPr wrap="none">
            <a:spAutoFit/>
          </a:bodyPr>
          <a:lstStyle/>
          <a:p>
            <a:r>
              <a:rPr lang="sv-FI" sz="1200" dirty="0">
                <a:solidFill>
                  <a:schemeClr val="bg1"/>
                </a:solidFill>
              </a:rPr>
              <a:t>Foto: Mäklarhuset, prospekt 2020</a:t>
            </a:r>
          </a:p>
        </p:txBody>
      </p:sp>
      <p:pic>
        <p:nvPicPr>
          <p:cNvPr id="8" name="Picture 2" descr="Ålands landskapsregering">
            <a:extLst>
              <a:ext uri="{FF2B5EF4-FFF2-40B4-BE49-F238E27FC236}">
                <a16:creationId xmlns:a16="http://schemas.microsoft.com/office/drawing/2014/main" id="{934ED42D-DC20-47F9-8AC1-64C31CBEF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99" y="6007100"/>
            <a:ext cx="2273301" cy="5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45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10;&#10;Automatiskt genererad beskrivning">
            <a:extLst>
              <a:ext uri="{FF2B5EF4-FFF2-40B4-BE49-F238E27FC236}">
                <a16:creationId xmlns:a16="http://schemas.microsoft.com/office/drawing/2014/main" id="{BEAFB941-1213-48DA-BEBD-C6859384F95D}"/>
              </a:ext>
            </a:extLst>
          </p:cNvPr>
          <p:cNvPicPr>
            <a:picLocks noChangeAspect="1"/>
          </p:cNvPicPr>
          <p:nvPr/>
        </p:nvPicPr>
        <p:blipFill>
          <a:blip r:embed="rId3"/>
          <a:stretch>
            <a:fillRect/>
          </a:stretch>
        </p:blipFill>
        <p:spPr>
          <a:xfrm>
            <a:off x="3183348" y="389383"/>
            <a:ext cx="9008652" cy="6079233"/>
          </a:xfrm>
          <a:prstGeom prst="rect">
            <a:avLst/>
          </a:prstGeom>
        </p:spPr>
      </p:pic>
      <p:sp>
        <p:nvSpPr>
          <p:cNvPr id="9" name="Title 1">
            <a:extLst>
              <a:ext uri="{FF2B5EF4-FFF2-40B4-BE49-F238E27FC236}">
                <a16:creationId xmlns:a16="http://schemas.microsoft.com/office/drawing/2014/main" id="{9B8C774A-55E3-48C6-B84F-380DF83718E9}"/>
              </a:ext>
            </a:extLst>
          </p:cNvPr>
          <p:cNvSpPr txBox="1">
            <a:spLocks/>
          </p:cNvSpPr>
          <p:nvPr/>
        </p:nvSpPr>
        <p:spPr>
          <a:xfrm>
            <a:off x="247135" y="548400"/>
            <a:ext cx="11030389"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Stadsplan</a:t>
            </a:r>
            <a:endParaRPr lang="en-GB" dirty="0"/>
          </a:p>
        </p:txBody>
      </p:sp>
      <p:sp>
        <p:nvSpPr>
          <p:cNvPr id="10" name="Platshållare för innehåll 7">
            <a:extLst>
              <a:ext uri="{FF2B5EF4-FFF2-40B4-BE49-F238E27FC236}">
                <a16:creationId xmlns:a16="http://schemas.microsoft.com/office/drawing/2014/main" id="{2C89EFAD-452A-45A7-9C42-35C4981AA49C}"/>
              </a:ext>
            </a:extLst>
          </p:cNvPr>
          <p:cNvSpPr txBox="1">
            <a:spLocks/>
          </p:cNvSpPr>
          <p:nvPr/>
        </p:nvSpPr>
        <p:spPr>
          <a:xfrm>
            <a:off x="247136" y="1304400"/>
            <a:ext cx="802706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von </a:t>
            </a:r>
            <a:r>
              <a:rPr lang="sv-FI" sz="3200" dirty="0" err="1"/>
              <a:t>Heideken</a:t>
            </a:r>
            <a:br>
              <a:rPr lang="sv-FI" sz="3200" dirty="0"/>
            </a:br>
            <a:r>
              <a:rPr lang="sv-FI" sz="3200" dirty="0"/>
              <a:t>1871</a:t>
            </a:r>
          </a:p>
        </p:txBody>
      </p:sp>
    </p:spTree>
    <p:extLst>
      <p:ext uri="{BB962C8B-B14F-4D97-AF65-F5344CB8AC3E}">
        <p14:creationId xmlns:p14="http://schemas.microsoft.com/office/powerpoint/2010/main" val="351340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krets&#10;&#10;Automatiskt genererad beskrivning">
            <a:extLst>
              <a:ext uri="{FF2B5EF4-FFF2-40B4-BE49-F238E27FC236}">
                <a16:creationId xmlns:a16="http://schemas.microsoft.com/office/drawing/2014/main" id="{5798DB89-FA4B-4B95-9C5C-9D8314FD204C}"/>
              </a:ext>
            </a:extLst>
          </p:cNvPr>
          <p:cNvPicPr>
            <a:picLocks noChangeAspect="1"/>
          </p:cNvPicPr>
          <p:nvPr/>
        </p:nvPicPr>
        <p:blipFill rotWithShape="1">
          <a:blip r:embed="rId3"/>
          <a:srcRect l="10753" r="13638"/>
          <a:stretch/>
        </p:blipFill>
        <p:spPr>
          <a:xfrm>
            <a:off x="0" y="1"/>
            <a:ext cx="6096000" cy="5850069"/>
          </a:xfrm>
          <a:prstGeom prst="rect">
            <a:avLst/>
          </a:prstGeom>
        </p:spPr>
      </p:pic>
      <p:pic>
        <p:nvPicPr>
          <p:cNvPr id="4" name="Bildobjekt 3" descr="En bild som visar utomhus, byggnad, stad, svart&#10;&#10;Automatiskt genererad beskrivning">
            <a:extLst>
              <a:ext uri="{FF2B5EF4-FFF2-40B4-BE49-F238E27FC236}">
                <a16:creationId xmlns:a16="http://schemas.microsoft.com/office/drawing/2014/main" id="{9058B259-2080-4244-8BB9-F47EA183B0A0}"/>
              </a:ext>
            </a:extLst>
          </p:cNvPr>
          <p:cNvPicPr>
            <a:picLocks noChangeAspect="1"/>
          </p:cNvPicPr>
          <p:nvPr/>
        </p:nvPicPr>
        <p:blipFill rotWithShape="1">
          <a:blip r:embed="rId4"/>
          <a:srcRect l="10627" r="13765"/>
          <a:stretch/>
        </p:blipFill>
        <p:spPr>
          <a:xfrm>
            <a:off x="6096000" y="0"/>
            <a:ext cx="6096000" cy="5850070"/>
          </a:xfrm>
          <a:prstGeom prst="rect">
            <a:avLst/>
          </a:prstGeom>
        </p:spPr>
      </p:pic>
      <p:sp>
        <p:nvSpPr>
          <p:cNvPr id="6" name="Title 1">
            <a:extLst>
              <a:ext uri="{FF2B5EF4-FFF2-40B4-BE49-F238E27FC236}">
                <a16:creationId xmlns:a16="http://schemas.microsoft.com/office/drawing/2014/main" id="{3F993737-3EF5-4946-AACC-B4C3E4EA5A31}"/>
              </a:ext>
            </a:extLst>
          </p:cNvPr>
          <p:cNvSpPr txBox="1">
            <a:spLocks/>
          </p:cNvSpPr>
          <p:nvPr/>
        </p:nvSpPr>
        <p:spPr>
          <a:xfrm>
            <a:off x="4109156" y="5967066"/>
            <a:ext cx="7913511"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a:t>  1942						2015</a:t>
            </a:r>
          </a:p>
        </p:txBody>
      </p:sp>
    </p:spTree>
    <p:extLst>
      <p:ext uri="{BB962C8B-B14F-4D97-AF65-F5344CB8AC3E}">
        <p14:creationId xmlns:p14="http://schemas.microsoft.com/office/powerpoint/2010/main" val="393855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Byggnadsskydd</a:t>
            </a:r>
            <a:r>
              <a:rPr lang="en-GB" dirty="0"/>
              <a:t> </a:t>
            </a:r>
            <a:r>
              <a:rPr lang="en-GB" dirty="0" err="1"/>
              <a:t>på</a:t>
            </a:r>
            <a:r>
              <a:rPr lang="en-GB" dirty="0"/>
              <a:t> </a:t>
            </a:r>
            <a:r>
              <a:rPr lang="en-GB" dirty="0" err="1"/>
              <a:t>Åland</a:t>
            </a:r>
            <a:endParaRPr lang="en-GB" dirty="0"/>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Skyddsbestämmelser i detaljplan (och generalplan) enl. PBL &gt; ”K-märkt”</a:t>
            </a:r>
          </a:p>
          <a:p>
            <a:pPr marL="342900" indent="-342900" algn="l">
              <a:buFontTx/>
              <a:buChar char="-"/>
            </a:pPr>
            <a:r>
              <a:rPr lang="sv-FI" sz="3200" dirty="0"/>
              <a:t>LL om skydd av kulturhistoriskt värdefull bebyggelse &gt; ”Byggnadsminne”</a:t>
            </a:r>
          </a:p>
          <a:p>
            <a:pPr marL="342900" indent="-342900" algn="l">
              <a:buFontTx/>
              <a:buChar char="-"/>
            </a:pPr>
            <a:endParaRPr lang="sv-FI" sz="3200" dirty="0"/>
          </a:p>
          <a:p>
            <a:pPr marL="342900" indent="-342900" algn="l">
              <a:buFontTx/>
              <a:buChar char="-"/>
            </a:pPr>
            <a:r>
              <a:rPr lang="sv-FI" sz="3200" dirty="0"/>
              <a:t>Politiska beslut!</a:t>
            </a:r>
          </a:p>
          <a:p>
            <a:pPr marL="800100" lvl="1" indent="-342900" algn="l">
              <a:buFontTx/>
              <a:buChar char="-"/>
            </a:pPr>
            <a:r>
              <a:rPr lang="sv-FI" sz="2800" dirty="0"/>
              <a:t>K-märkning &gt; kommunfullmäktige</a:t>
            </a:r>
          </a:p>
          <a:p>
            <a:pPr marL="800100" lvl="1" indent="-342900" algn="l">
              <a:buFontTx/>
              <a:buChar char="-"/>
            </a:pPr>
            <a:r>
              <a:rPr lang="sv-FI" sz="2800" dirty="0"/>
              <a:t>Byggnadsminnesförklaring &gt; landskapsregeringen</a:t>
            </a:r>
            <a:br>
              <a:rPr lang="sv-FI" sz="2800" dirty="0"/>
            </a:br>
            <a:r>
              <a:rPr lang="sv-FI" sz="2800" dirty="0"/>
              <a:t>(minister på enskild föredragning)</a:t>
            </a:r>
            <a:endParaRPr lang="sv-FI" sz="3200" dirty="0"/>
          </a:p>
          <a:p>
            <a:pPr marL="342900" indent="-342900" algn="l">
              <a:buFontTx/>
              <a:buChar char="-"/>
            </a:pPr>
            <a:endParaRPr lang="sv-FI" sz="3200" dirty="0"/>
          </a:p>
        </p:txBody>
      </p:sp>
    </p:spTree>
    <p:extLst>
      <p:ext uri="{BB962C8B-B14F-4D97-AF65-F5344CB8AC3E}">
        <p14:creationId xmlns:p14="http://schemas.microsoft.com/office/powerpoint/2010/main" val="387322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a:t>K-</a:t>
            </a:r>
            <a:r>
              <a:rPr lang="en-GB" dirty="0" err="1"/>
              <a:t>märkning</a:t>
            </a:r>
            <a:r>
              <a:rPr lang="en-GB" dirty="0"/>
              <a:t> i Mariehamn</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sp>
        <p:nvSpPr>
          <p:cNvPr id="4" name="Platshållare för innehåll 7">
            <a:extLst>
              <a:ext uri="{FF2B5EF4-FFF2-40B4-BE49-F238E27FC236}">
                <a16:creationId xmlns:a16="http://schemas.microsoft.com/office/drawing/2014/main" id="{C29DBD07-8F70-48DD-8093-13597838DFE2}"/>
              </a:ext>
            </a:extLst>
          </p:cNvPr>
          <p:cNvSpPr txBox="1">
            <a:spLocks/>
          </p:cNvSpPr>
          <p:nvPr/>
        </p:nvSpPr>
        <p:spPr>
          <a:xfrm>
            <a:off x="1025924" y="14568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1969-</a:t>
            </a:r>
          </a:p>
          <a:p>
            <a:pPr marL="342900" indent="-342900" algn="l">
              <a:buFontTx/>
              <a:buChar char="-"/>
            </a:pPr>
            <a:r>
              <a:rPr lang="sv-FI" sz="3200" dirty="0"/>
              <a:t>Ca 150 byggnader</a:t>
            </a:r>
          </a:p>
          <a:p>
            <a:pPr marL="342900" indent="-342900" algn="l">
              <a:buFontTx/>
              <a:buChar char="-"/>
            </a:pPr>
            <a:endParaRPr lang="sv-FI" sz="3200" dirty="0"/>
          </a:p>
        </p:txBody>
      </p:sp>
      <p:pic>
        <p:nvPicPr>
          <p:cNvPr id="3" name="Bildobjekt 2" descr="En bild som visar text, karta&#10;&#10;Automatiskt genererad beskrivning">
            <a:extLst>
              <a:ext uri="{FF2B5EF4-FFF2-40B4-BE49-F238E27FC236}">
                <a16:creationId xmlns:a16="http://schemas.microsoft.com/office/drawing/2014/main" id="{CBF17693-094B-4316-93D2-1EAAE15C555A}"/>
              </a:ext>
            </a:extLst>
          </p:cNvPr>
          <p:cNvPicPr>
            <a:picLocks noChangeAspect="1"/>
          </p:cNvPicPr>
          <p:nvPr/>
        </p:nvPicPr>
        <p:blipFill>
          <a:blip r:embed="rId3"/>
          <a:stretch>
            <a:fillRect/>
          </a:stretch>
        </p:blipFill>
        <p:spPr>
          <a:xfrm>
            <a:off x="8810297" y="0"/>
            <a:ext cx="3381703" cy="6858000"/>
          </a:xfrm>
          <a:prstGeom prst="rect">
            <a:avLst/>
          </a:prstGeom>
        </p:spPr>
      </p:pic>
      <p:pic>
        <p:nvPicPr>
          <p:cNvPr id="7" name="Bildobjekt 6" descr="En bild som visar text, karta&#10;&#10;Automatiskt genererad beskrivning">
            <a:extLst>
              <a:ext uri="{FF2B5EF4-FFF2-40B4-BE49-F238E27FC236}">
                <a16:creationId xmlns:a16="http://schemas.microsoft.com/office/drawing/2014/main" id="{E3617AAA-3CD8-459D-AC24-CB36F9E3A9EC}"/>
              </a:ext>
            </a:extLst>
          </p:cNvPr>
          <p:cNvPicPr>
            <a:picLocks noChangeAspect="1"/>
          </p:cNvPicPr>
          <p:nvPr/>
        </p:nvPicPr>
        <p:blipFill rotWithShape="1">
          <a:blip r:embed="rId4"/>
          <a:srcRect l="1503" t="7152" r="7788" b="5915"/>
          <a:stretch/>
        </p:blipFill>
        <p:spPr>
          <a:xfrm>
            <a:off x="2912533" y="2761200"/>
            <a:ext cx="5249334" cy="3742267"/>
          </a:xfrm>
          <a:prstGeom prst="rect">
            <a:avLst/>
          </a:prstGeom>
        </p:spPr>
      </p:pic>
    </p:spTree>
    <p:extLst>
      <p:ext uri="{BB962C8B-B14F-4D97-AF65-F5344CB8AC3E}">
        <p14:creationId xmlns:p14="http://schemas.microsoft.com/office/powerpoint/2010/main" val="154364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6EEA0-2BE7-4C8A-83B2-A483A754AE07}"/>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a:t>K-</a:t>
            </a:r>
            <a:r>
              <a:rPr lang="en-GB" dirty="0" err="1"/>
              <a:t>märkning</a:t>
            </a:r>
            <a:r>
              <a:rPr lang="en-GB" dirty="0"/>
              <a:t> i Mariehamn</a:t>
            </a:r>
          </a:p>
        </p:txBody>
      </p:sp>
      <p:sp>
        <p:nvSpPr>
          <p:cNvPr id="9" name="Platshållare för innehåll 7">
            <a:extLst>
              <a:ext uri="{FF2B5EF4-FFF2-40B4-BE49-F238E27FC236}">
                <a16:creationId xmlns:a16="http://schemas.microsoft.com/office/drawing/2014/main" id="{91B8AA57-A056-42E6-87AA-7D8A8FA119EF}"/>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endParaRPr lang="sv-FI" sz="3200" dirty="0"/>
          </a:p>
        </p:txBody>
      </p:sp>
      <p:pic>
        <p:nvPicPr>
          <p:cNvPr id="14" name="Bildobjekt 13" descr="En bild som visar skärmbild&#10;&#10;Automatiskt genererad beskrivning">
            <a:extLst>
              <a:ext uri="{FF2B5EF4-FFF2-40B4-BE49-F238E27FC236}">
                <a16:creationId xmlns:a16="http://schemas.microsoft.com/office/drawing/2014/main" id="{4B3B535B-73C3-42DC-8BED-07BB417371BE}"/>
              </a:ext>
            </a:extLst>
          </p:cNvPr>
          <p:cNvPicPr>
            <a:picLocks noChangeAspect="1"/>
          </p:cNvPicPr>
          <p:nvPr/>
        </p:nvPicPr>
        <p:blipFill>
          <a:blip r:embed="rId3"/>
          <a:stretch>
            <a:fillRect/>
          </a:stretch>
        </p:blipFill>
        <p:spPr>
          <a:xfrm>
            <a:off x="914476" y="3763825"/>
            <a:ext cx="9883422" cy="2004575"/>
          </a:xfrm>
          <a:prstGeom prst="rect">
            <a:avLst/>
          </a:prstGeom>
        </p:spPr>
      </p:pic>
      <p:pic>
        <p:nvPicPr>
          <p:cNvPr id="16" name="Bildobjekt 15">
            <a:extLst>
              <a:ext uri="{FF2B5EF4-FFF2-40B4-BE49-F238E27FC236}">
                <a16:creationId xmlns:a16="http://schemas.microsoft.com/office/drawing/2014/main" id="{F8587494-F5A7-47F5-B40B-2CDC124A27E2}"/>
              </a:ext>
            </a:extLst>
          </p:cNvPr>
          <p:cNvPicPr>
            <a:picLocks noChangeAspect="1"/>
          </p:cNvPicPr>
          <p:nvPr/>
        </p:nvPicPr>
        <p:blipFill>
          <a:blip r:embed="rId4"/>
          <a:stretch>
            <a:fillRect/>
          </a:stretch>
        </p:blipFill>
        <p:spPr>
          <a:xfrm>
            <a:off x="1089750" y="1580444"/>
            <a:ext cx="10012499" cy="2096392"/>
          </a:xfrm>
          <a:prstGeom prst="rect">
            <a:avLst/>
          </a:prstGeom>
        </p:spPr>
      </p:pic>
    </p:spTree>
    <p:extLst>
      <p:ext uri="{BB962C8B-B14F-4D97-AF65-F5344CB8AC3E}">
        <p14:creationId xmlns:p14="http://schemas.microsoft.com/office/powerpoint/2010/main" val="406623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4D1B-B95E-4FDE-8A84-048F84F9B5B2}"/>
              </a:ext>
            </a:extLst>
          </p:cNvPr>
          <p:cNvSpPr txBox="1">
            <a:spLocks/>
          </p:cNvSpPr>
          <p:nvPr/>
        </p:nvSpPr>
        <p:spPr>
          <a:xfrm>
            <a:off x="873524" y="548400"/>
            <a:ext cx="10404000" cy="756000"/>
          </a:xfrm>
          <a:prstGeom prst="rect">
            <a:avLst/>
          </a:prstGeom>
        </p:spPr>
        <p:txBody>
          <a:bodyPr vert="horz" lIns="0" tIns="0" rIns="0" bIns="0" rtlCol="0" anchor="b" anchorCtr="0">
            <a:normAutofit fontScale="92500" lnSpcReduction="10000"/>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pPr algn="l"/>
            <a:r>
              <a:rPr lang="en-GB" dirty="0" err="1"/>
              <a:t>Södragatan</a:t>
            </a:r>
            <a:r>
              <a:rPr lang="en-GB" dirty="0"/>
              <a:t> 18</a:t>
            </a:r>
          </a:p>
        </p:txBody>
      </p:sp>
      <p:pic>
        <p:nvPicPr>
          <p:cNvPr id="4" name="Bildobjekt 3" descr="En bild som visar byggnad, utomhus, gräs, hus&#10;&#10;Automatiskt genererad beskrivning">
            <a:extLst>
              <a:ext uri="{FF2B5EF4-FFF2-40B4-BE49-F238E27FC236}">
                <a16:creationId xmlns:a16="http://schemas.microsoft.com/office/drawing/2014/main" id="{798B41CD-E492-4146-ACD3-AF9B2181AD81}"/>
              </a:ext>
            </a:extLst>
          </p:cNvPr>
          <p:cNvPicPr>
            <a:picLocks noChangeAspect="1"/>
          </p:cNvPicPr>
          <p:nvPr/>
        </p:nvPicPr>
        <p:blipFill>
          <a:blip r:embed="rId3"/>
          <a:stretch>
            <a:fillRect/>
          </a:stretch>
        </p:blipFill>
        <p:spPr>
          <a:xfrm>
            <a:off x="5706759" y="2478602"/>
            <a:ext cx="6242304" cy="4169664"/>
          </a:xfrm>
          <a:prstGeom prst="rect">
            <a:avLst/>
          </a:prstGeom>
        </p:spPr>
      </p:pic>
      <p:sp>
        <p:nvSpPr>
          <p:cNvPr id="5" name="Platshållare för innehåll 7">
            <a:extLst>
              <a:ext uri="{FF2B5EF4-FFF2-40B4-BE49-F238E27FC236}">
                <a16:creationId xmlns:a16="http://schemas.microsoft.com/office/drawing/2014/main" id="{941FB336-C865-4286-BAB9-EA79666BA241}"/>
              </a:ext>
            </a:extLst>
          </p:cNvPr>
          <p:cNvSpPr txBox="1">
            <a:spLocks/>
          </p:cNvSpPr>
          <p:nvPr/>
        </p:nvSpPr>
        <p:spPr>
          <a:xfrm>
            <a:off x="873524" y="1304400"/>
            <a:ext cx="10404000" cy="446400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Tx/>
              <a:buChar char="-"/>
            </a:pPr>
            <a:r>
              <a:rPr lang="sv-FI" sz="3200" dirty="0"/>
              <a:t>Uppfört 1877</a:t>
            </a:r>
          </a:p>
          <a:p>
            <a:pPr marL="342900" indent="-342900" algn="l">
              <a:buFontTx/>
              <a:buChar char="-"/>
            </a:pPr>
            <a:r>
              <a:rPr lang="sv-FI" sz="3200" dirty="0"/>
              <a:t>K-märkt 1969</a:t>
            </a:r>
          </a:p>
        </p:txBody>
      </p:sp>
    </p:spTree>
    <p:extLst>
      <p:ext uri="{BB962C8B-B14F-4D97-AF65-F5344CB8AC3E}">
        <p14:creationId xmlns:p14="http://schemas.microsoft.com/office/powerpoint/2010/main" val="2608118070"/>
      </p:ext>
    </p:extLst>
  </p:cSld>
  <p:clrMapOvr>
    <a:masterClrMapping/>
  </p:clrMapOvr>
</p:sld>
</file>

<file path=ppt/theme/theme1.xml><?xml version="1.0" encoding="utf-8"?>
<a:theme xmlns:a="http://schemas.openxmlformats.org/drawingml/2006/main" name="Ålands landskapsregering">
  <a:themeElements>
    <a:clrScheme name="Ålands landskapsregering">
      <a:dk1>
        <a:sysClr val="windowText" lastClr="000000"/>
      </a:dk1>
      <a:lt1>
        <a:sysClr val="window" lastClr="FFFFFF"/>
      </a:lt1>
      <a:dk2>
        <a:srgbClr val="000000"/>
      </a:dk2>
      <a:lt2>
        <a:srgbClr val="FFFFFF"/>
      </a:lt2>
      <a:accent1>
        <a:srgbClr val="0064AE"/>
      </a:accent1>
      <a:accent2>
        <a:srgbClr val="FFD300"/>
      </a:accent2>
      <a:accent3>
        <a:srgbClr val="DB0F16"/>
      </a:accent3>
      <a:accent4>
        <a:srgbClr val="64A0CD"/>
      </a:accent4>
      <a:accent5>
        <a:srgbClr val="FFE664"/>
      </a:accent5>
      <a:accent6>
        <a:srgbClr val="E66E73"/>
      </a:accent6>
      <a:hlink>
        <a:srgbClr val="000000"/>
      </a:hlink>
      <a:folHlink>
        <a:srgbClr val="000000"/>
      </a:folHlink>
    </a:clrScheme>
    <a:fontScheme name="Ålands landskapsreger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R_PPT_mall_5" id="{AEE202F5-4CFE-9F47-BC18-22ABD9BA78CB}" vid="{F6A17C4F-1AF5-184E-B58E-771545FA609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LR_PPT_mall_5</Template>
  <TotalTime>19300</TotalTime>
  <Words>2709</Words>
  <Application>Microsoft Office PowerPoint</Application>
  <PresentationFormat>Bredbild</PresentationFormat>
  <Paragraphs>362</Paragraphs>
  <Slides>35</Slides>
  <Notes>35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35</vt:i4>
      </vt:variant>
    </vt:vector>
  </HeadingPairs>
  <TitlesOfParts>
    <vt:vector size="39" baseType="lpstr">
      <vt:lpstr>Arial</vt:lpstr>
      <vt:lpstr>benton-sans</vt:lpstr>
      <vt:lpstr>Calibri</vt:lpstr>
      <vt:lpstr>Ålands landskapsregering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Gunnar Westerholm</dc:creator>
  <cp:lastModifiedBy>Pia Sjöberg</cp:lastModifiedBy>
  <cp:revision>624</cp:revision>
  <dcterms:created xsi:type="dcterms:W3CDTF">2019-02-13T10:29:27Z</dcterms:created>
  <dcterms:modified xsi:type="dcterms:W3CDTF">2021-11-08T11:34:17Z</dcterms:modified>
</cp:coreProperties>
</file>