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265" r:id="rId2"/>
    <p:sldId id="268" r:id="rId3"/>
    <p:sldId id="296" r:id="rId4"/>
    <p:sldId id="309" r:id="rId5"/>
    <p:sldId id="310" r:id="rId6"/>
    <p:sldId id="311" r:id="rId7"/>
    <p:sldId id="269" r:id="rId8"/>
    <p:sldId id="277" r:id="rId9"/>
    <p:sldId id="307" r:id="rId10"/>
    <p:sldId id="308" r:id="rId11"/>
    <p:sldId id="279" r:id="rId12"/>
    <p:sldId id="273" r:id="rId13"/>
    <p:sldId id="282" r:id="rId14"/>
    <p:sldId id="272" r:id="rId15"/>
    <p:sldId id="301" r:id="rId16"/>
    <p:sldId id="298" r:id="rId17"/>
    <p:sldId id="299" r:id="rId18"/>
    <p:sldId id="300" r:id="rId19"/>
    <p:sldId id="303" r:id="rId20"/>
    <p:sldId id="304" r:id="rId21"/>
    <p:sldId id="305" r:id="rId22"/>
    <p:sldId id="306" r:id="rId23"/>
    <p:sldId id="284" r:id="rId24"/>
    <p:sldId id="274" r:id="rId25"/>
    <p:sldId id="287" r:id="rId26"/>
    <p:sldId id="276" r:id="rId27"/>
    <p:sldId id="292" r:id="rId28"/>
    <p:sldId id="293" r:id="rId29"/>
    <p:sldId id="285" r:id="rId30"/>
    <p:sldId id="286" r:id="rId31"/>
    <p:sldId id="288" r:id="rId32"/>
    <p:sldId id="295" r:id="rId33"/>
    <p:sldId id="267" r:id="rId34"/>
    <p:sldId id="312" r:id="rId35"/>
    <p:sldId id="294" r:id="rId36"/>
    <p:sldId id="289" r:id="rId37"/>
    <p:sldId id="270" r:id="rId38"/>
    <p:sldId id="290" r:id="rId39"/>
    <p:sldId id="266" r:id="rId40"/>
  </p:sldIdLst>
  <p:sldSz cx="9144000" cy="5143500" type="screen16x9"/>
  <p:notesSz cx="6858000" cy="9144000"/>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34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491" autoAdjust="0"/>
  </p:normalViewPr>
  <p:slideViewPr>
    <p:cSldViewPr snapToGrid="0">
      <p:cViewPr>
        <p:scale>
          <a:sx n="99" d="100"/>
          <a:sy n="99" d="100"/>
        </p:scale>
        <p:origin x="1022" y="-14"/>
      </p:cViewPr>
      <p:guideLst>
        <p:guide orient="horz" pos="1620"/>
        <p:guide pos="2880"/>
        <p:guide pos="3494"/>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55A5E92-E763-EB4A-AC23-184F08BFF614}" type="datetimeFigureOut">
              <a:rPr lang="sv-SE" smtClean="0"/>
              <a:t>2021-11-11</a:t>
            </a:fld>
            <a:endParaRPr lang="sv-SE"/>
          </a:p>
        </p:txBody>
      </p:sp>
      <p:sp>
        <p:nvSpPr>
          <p:cNvPr id="4" name="Platshållare för sidfo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E192-FE53-8644-B061-3CAF539D9849}" type="slidenum">
              <a:rPr lang="sv-SE" smtClean="0"/>
              <a:t>‹#›</a:t>
            </a:fld>
            <a:endParaRPr lang="sv-SE"/>
          </a:p>
        </p:txBody>
      </p:sp>
    </p:spTree>
    <p:extLst>
      <p:ext uri="{BB962C8B-B14F-4D97-AF65-F5344CB8AC3E}">
        <p14:creationId xmlns:p14="http://schemas.microsoft.com/office/powerpoint/2010/main" val="1534773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621051-36F0-0040-80D9-13DEF3673A44}" type="datetimeFigureOut">
              <a:rPr lang="sv-SE" smtClean="0"/>
              <a:t>2021-11-11</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4F91BB-2ED0-CD4B-B6F9-56A9BD62EBBF}" type="slidenum">
              <a:rPr lang="sv-SE" smtClean="0"/>
              <a:t>‹#›</a:t>
            </a:fld>
            <a:endParaRPr lang="sv-SE"/>
          </a:p>
        </p:txBody>
      </p:sp>
    </p:spTree>
    <p:extLst>
      <p:ext uri="{BB962C8B-B14F-4D97-AF65-F5344CB8AC3E}">
        <p14:creationId xmlns:p14="http://schemas.microsoft.com/office/powerpoint/2010/main" val="319737507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Jobbar för VA som </a:t>
            </a:r>
            <a:r>
              <a:rPr lang="sv-SE" dirty="0" err="1"/>
              <a:t>beby</a:t>
            </a:r>
            <a:r>
              <a:rPr lang="sv-SE" dirty="0"/>
              <a:t>. En regional förvaltning i </a:t>
            </a:r>
            <a:r>
              <a:rPr lang="sv-SE" dirty="0" err="1"/>
              <a:t>i</a:t>
            </a:r>
            <a:r>
              <a:rPr lang="sv-SE" dirty="0"/>
              <a:t> en region med 49 kommuner, ca 250 anställda, En resurs allt som rör kultur, kulturarv och </a:t>
            </a:r>
            <a:r>
              <a:rPr lang="sv-SE" dirty="0" err="1"/>
              <a:t>naturarv</a:t>
            </a:r>
            <a:r>
              <a:rPr lang="sv-SE"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Jag är snabb så jag välkomnar frågor under tiden!</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4" name="Platshållare för bildnummer 3"/>
          <p:cNvSpPr>
            <a:spLocks noGrp="1"/>
          </p:cNvSpPr>
          <p:nvPr>
            <p:ph type="sldNum" sz="quarter" idx="5"/>
          </p:nvPr>
        </p:nvSpPr>
        <p:spPr/>
        <p:txBody>
          <a:bodyPr/>
          <a:lstStyle/>
          <a:p>
            <a:fld id="{684F91BB-2ED0-CD4B-B6F9-56A9BD62EBBF}" type="slidenum">
              <a:rPr lang="sv-SE" smtClean="0"/>
              <a:t>2</a:t>
            </a:fld>
            <a:endParaRPr lang="sv-SE"/>
          </a:p>
        </p:txBody>
      </p:sp>
    </p:spTree>
    <p:extLst>
      <p:ext uri="{BB962C8B-B14F-4D97-AF65-F5344CB8AC3E}">
        <p14:creationId xmlns:p14="http://schemas.microsoft.com/office/powerpoint/2010/main" val="2317904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väldigt förenklad bild av vad som kommer att hända. </a:t>
            </a:r>
          </a:p>
          <a:p>
            <a:r>
              <a:rPr lang="sv-SE" dirty="0"/>
              <a:t>Sammantaget - </a:t>
            </a:r>
          </a:p>
        </p:txBody>
      </p:sp>
      <p:sp>
        <p:nvSpPr>
          <p:cNvPr id="4" name="Platshållare för bildnummer 3"/>
          <p:cNvSpPr>
            <a:spLocks noGrp="1"/>
          </p:cNvSpPr>
          <p:nvPr>
            <p:ph type="sldNum" sz="quarter" idx="5"/>
          </p:nvPr>
        </p:nvSpPr>
        <p:spPr/>
        <p:txBody>
          <a:bodyPr/>
          <a:lstStyle/>
          <a:p>
            <a:fld id="{684F91BB-2ED0-CD4B-B6F9-56A9BD62EBBF}" type="slidenum">
              <a:rPr lang="sv-SE" smtClean="0"/>
              <a:t>12</a:t>
            </a:fld>
            <a:endParaRPr lang="sv-SE"/>
          </a:p>
        </p:txBody>
      </p:sp>
    </p:spTree>
    <p:extLst>
      <p:ext uri="{BB962C8B-B14F-4D97-AF65-F5344CB8AC3E}">
        <p14:creationId xmlns:p14="http://schemas.microsoft.com/office/powerpoint/2010/main" val="314783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Vill spara energi. Exempelvis. Man vill bidra genom att minska utsläpp av växthusgaser. Mycket positivt men passar kanske inte på alla hus i alla lägen</a:t>
            </a:r>
          </a:p>
        </p:txBody>
      </p:sp>
      <p:sp>
        <p:nvSpPr>
          <p:cNvPr id="4" name="Platshållare för bildnummer 3"/>
          <p:cNvSpPr>
            <a:spLocks noGrp="1"/>
          </p:cNvSpPr>
          <p:nvPr>
            <p:ph type="sldNum" sz="quarter" idx="5"/>
          </p:nvPr>
        </p:nvSpPr>
        <p:spPr/>
        <p:txBody>
          <a:bodyPr/>
          <a:lstStyle/>
          <a:p>
            <a:fld id="{684F91BB-2ED0-CD4B-B6F9-56A9BD62EBBF}" type="slidenum">
              <a:rPr lang="sv-SE" smtClean="0"/>
              <a:t>13</a:t>
            </a:fld>
            <a:endParaRPr lang="sv-SE"/>
          </a:p>
        </p:txBody>
      </p:sp>
    </p:spTree>
    <p:extLst>
      <p:ext uri="{BB962C8B-B14F-4D97-AF65-F5344CB8AC3E}">
        <p14:creationId xmlns:p14="http://schemas.microsoft.com/office/powerpoint/2010/main" val="1944174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del i projektet som blev en rapport 2016 ett samarbete </a:t>
            </a:r>
            <a:r>
              <a:rPr lang="sv-SE" dirty="0" err="1"/>
              <a:t>lst</a:t>
            </a:r>
            <a:r>
              <a:rPr lang="sv-SE" dirty="0"/>
              <a:t> – utvecklade ett kartverktyg där man kan lägga ihop beräkningar om klimat t ex gällande stigande vatten med info om kulturmiljöer</a:t>
            </a:r>
          </a:p>
        </p:txBody>
      </p:sp>
      <p:sp>
        <p:nvSpPr>
          <p:cNvPr id="4" name="Platshållare för bildnummer 3"/>
          <p:cNvSpPr>
            <a:spLocks noGrp="1"/>
          </p:cNvSpPr>
          <p:nvPr>
            <p:ph type="sldNum" sz="quarter" idx="5"/>
          </p:nvPr>
        </p:nvSpPr>
        <p:spPr/>
        <p:txBody>
          <a:bodyPr/>
          <a:lstStyle/>
          <a:p>
            <a:fld id="{684F91BB-2ED0-CD4B-B6F9-56A9BD62EBBF}" type="slidenum">
              <a:rPr lang="sv-SE" smtClean="0"/>
              <a:t>14</a:t>
            </a:fld>
            <a:endParaRPr lang="sv-SE"/>
          </a:p>
        </p:txBody>
      </p:sp>
    </p:spTree>
    <p:extLst>
      <p:ext uri="{BB962C8B-B14F-4D97-AF65-F5344CB8AC3E}">
        <p14:creationId xmlns:p14="http://schemas.microsoft.com/office/powerpoint/2010/main" val="1154933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Kungälv har medeltida anor, möjligen ännu äldre. Den norska staden Kungahälla hade en strategiskt viktig plats där Danmark och Sverige möttes. Här har det varit mycket fejder, danskarna var här och brände ner minsann på 1600-talet bland annat. Känd för Bohus fästning som också funnits sedan medeltiden. Ska väl inte säga mer om vem som härjade var….. </a:t>
            </a:r>
          </a:p>
        </p:txBody>
      </p:sp>
      <p:sp>
        <p:nvSpPr>
          <p:cNvPr id="4" name="Platshållare för bildnummer 3"/>
          <p:cNvSpPr>
            <a:spLocks noGrp="1"/>
          </p:cNvSpPr>
          <p:nvPr>
            <p:ph type="sldNum" sz="quarter" idx="5"/>
          </p:nvPr>
        </p:nvSpPr>
        <p:spPr/>
        <p:txBody>
          <a:bodyPr/>
          <a:lstStyle/>
          <a:p>
            <a:fld id="{684F91BB-2ED0-CD4B-B6F9-56A9BD62EBBF}" type="slidenum">
              <a:rPr lang="sv-SE" smtClean="0"/>
              <a:t>15</a:t>
            </a:fld>
            <a:endParaRPr lang="sv-SE"/>
          </a:p>
        </p:txBody>
      </p:sp>
    </p:spTree>
    <p:extLst>
      <p:ext uri="{BB962C8B-B14F-4D97-AF65-F5344CB8AC3E}">
        <p14:creationId xmlns:p14="http://schemas.microsoft.com/office/powerpoint/2010/main" val="47071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detta verktyg har vi kunnat uppmärksamma kommunerna på vilka kulturmiljöer som är mest hotade. </a:t>
            </a:r>
          </a:p>
        </p:txBody>
      </p:sp>
      <p:sp>
        <p:nvSpPr>
          <p:cNvPr id="4" name="Platshållare för bildnummer 3"/>
          <p:cNvSpPr>
            <a:spLocks noGrp="1"/>
          </p:cNvSpPr>
          <p:nvPr>
            <p:ph type="sldNum" sz="quarter" idx="5"/>
          </p:nvPr>
        </p:nvSpPr>
        <p:spPr/>
        <p:txBody>
          <a:bodyPr/>
          <a:lstStyle/>
          <a:p>
            <a:fld id="{684F91BB-2ED0-CD4B-B6F9-56A9BD62EBBF}" type="slidenum">
              <a:rPr lang="sv-SE" smtClean="0"/>
              <a:t>22</a:t>
            </a:fld>
            <a:endParaRPr lang="sv-SE"/>
          </a:p>
        </p:txBody>
      </p:sp>
    </p:spTree>
    <p:extLst>
      <p:ext uri="{BB962C8B-B14F-4D97-AF65-F5344CB8AC3E}">
        <p14:creationId xmlns:p14="http://schemas.microsoft.com/office/powerpoint/2010/main" val="2694516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Nedslående.</a:t>
            </a:r>
          </a:p>
          <a:p>
            <a:r>
              <a:rPr lang="sv-SE" dirty="0"/>
              <a:t>Vad kan vi göra? Vår målgrupp är husägare, vad kan vi göra för motverka de värsta scenariot? Jo vill </a:t>
            </a:r>
            <a:r>
              <a:rPr lang="sv-SE" dirty="0" err="1"/>
              <a:t>vill</a:t>
            </a:r>
            <a:r>
              <a:rPr lang="sv-SE" dirty="0"/>
              <a:t> påverka husägare att inte göra misstag? Att hjälpa dem att bli en del av lösningen på klimatförändringarna, men göra tilltag som är rätt för klimatet och för husets karaktär. Jo vi gick från att tänka kulturarv till ALLA husägare. Rapporten jag nämnde i början gällde bara kulturarvet, men nu gick vi till att tänka alla. </a:t>
            </a:r>
          </a:p>
        </p:txBody>
      </p:sp>
      <p:sp>
        <p:nvSpPr>
          <p:cNvPr id="4" name="Platshållare för bildnummer 3"/>
          <p:cNvSpPr>
            <a:spLocks noGrp="1"/>
          </p:cNvSpPr>
          <p:nvPr>
            <p:ph type="sldNum" sz="quarter" idx="5"/>
          </p:nvPr>
        </p:nvSpPr>
        <p:spPr/>
        <p:txBody>
          <a:bodyPr/>
          <a:lstStyle/>
          <a:p>
            <a:fld id="{684F91BB-2ED0-CD4B-B6F9-56A9BD62EBBF}" type="slidenum">
              <a:rPr lang="sv-SE" smtClean="0"/>
              <a:t>23</a:t>
            </a:fld>
            <a:endParaRPr lang="sv-SE"/>
          </a:p>
        </p:txBody>
      </p:sp>
    </p:spTree>
    <p:extLst>
      <p:ext uri="{BB962C8B-B14F-4D97-AF65-F5344CB8AC3E}">
        <p14:creationId xmlns:p14="http://schemas.microsoft.com/office/powerpoint/2010/main" val="1191095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2018 gjorde vi utställningen Klimatklokt baserad på rapporten jag nämnt. Som jag sa tidigare: konsekvensen av klimatets förändring är att h</a:t>
            </a:r>
            <a:r>
              <a:rPr lang="sv-SE" sz="1200" dirty="0"/>
              <a:t>usägaren behöver underhålla och renovera sitt hus oftare, och göra åtgärder, tilltag som minskar utsläppen av växthusgaser. Vår utställning är som en guide i husägardjungeln, tänkte vi. Så målgruppen är alltså den som inte nödvändigtvis är van vid varsamhet och byggnadsvård. Man kan tänka sig detta som en grundkurs i husägande egentligen, full av tips. </a:t>
            </a:r>
          </a:p>
          <a:p>
            <a:endParaRPr lang="sv-SE" dirty="0"/>
          </a:p>
        </p:txBody>
      </p:sp>
      <p:sp>
        <p:nvSpPr>
          <p:cNvPr id="4" name="Platshållare för bildnummer 3"/>
          <p:cNvSpPr>
            <a:spLocks noGrp="1"/>
          </p:cNvSpPr>
          <p:nvPr>
            <p:ph type="sldNum" sz="quarter" idx="5"/>
          </p:nvPr>
        </p:nvSpPr>
        <p:spPr/>
        <p:txBody>
          <a:bodyPr/>
          <a:lstStyle/>
          <a:p>
            <a:fld id="{684F91BB-2ED0-CD4B-B6F9-56A9BD62EBBF}" type="slidenum">
              <a:rPr lang="sv-SE" smtClean="0"/>
              <a:t>24</a:t>
            </a:fld>
            <a:endParaRPr lang="sv-SE"/>
          </a:p>
        </p:txBody>
      </p:sp>
    </p:spTree>
    <p:extLst>
      <p:ext uri="{BB962C8B-B14F-4D97-AF65-F5344CB8AC3E}">
        <p14:creationId xmlns:p14="http://schemas.microsoft.com/office/powerpoint/2010/main" val="372820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Vill vara tydlig med att detta var ett samarbete. Vi baserade fakta i utställningen på forskningsrapporter, och råd och rekommendationer från olika länder. </a:t>
            </a:r>
          </a:p>
        </p:txBody>
      </p:sp>
      <p:sp>
        <p:nvSpPr>
          <p:cNvPr id="4" name="Platshållare för bildnummer 3"/>
          <p:cNvSpPr>
            <a:spLocks noGrp="1"/>
          </p:cNvSpPr>
          <p:nvPr>
            <p:ph type="sldNum" sz="quarter" idx="5"/>
          </p:nvPr>
        </p:nvSpPr>
        <p:spPr/>
        <p:txBody>
          <a:bodyPr/>
          <a:lstStyle/>
          <a:p>
            <a:fld id="{684F91BB-2ED0-CD4B-B6F9-56A9BD62EBBF}" type="slidenum">
              <a:rPr lang="sv-SE" smtClean="0"/>
              <a:t>25</a:t>
            </a:fld>
            <a:endParaRPr lang="sv-SE"/>
          </a:p>
        </p:txBody>
      </p:sp>
    </p:spTree>
    <p:extLst>
      <p:ext uri="{BB962C8B-B14F-4D97-AF65-F5344CB8AC3E}">
        <p14:creationId xmlns:p14="http://schemas.microsoft.com/office/powerpoint/2010/main" val="2302229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Svårt att göra utställningar som handlar om något så negativt. Den första delen fick ändå kallt konstatera vad som håller på att hända. Strutsen blev en symbol i utställningen för att det är lätt att stoppa huvudet i sanden, lätt att välja det konventionella, och göra som man alltid gjort. Men vi kan inte göra så längre. </a:t>
            </a:r>
          </a:p>
          <a:p>
            <a:r>
              <a:rPr lang="sv-SE" dirty="0"/>
              <a:t>Nu tänkte jag dra innehållet i utställningen i korthet. Kapitlet om klimatförändringar har ni redan hört. </a:t>
            </a:r>
          </a:p>
        </p:txBody>
      </p:sp>
      <p:sp>
        <p:nvSpPr>
          <p:cNvPr id="4" name="Platshållare för bildnummer 3"/>
          <p:cNvSpPr>
            <a:spLocks noGrp="1"/>
          </p:cNvSpPr>
          <p:nvPr>
            <p:ph type="sldNum" sz="quarter" idx="5"/>
          </p:nvPr>
        </p:nvSpPr>
        <p:spPr/>
        <p:txBody>
          <a:bodyPr/>
          <a:lstStyle/>
          <a:p>
            <a:fld id="{684F91BB-2ED0-CD4B-B6F9-56A9BD62EBBF}" type="slidenum">
              <a:rPr lang="sv-SE" smtClean="0"/>
              <a:t>26</a:t>
            </a:fld>
            <a:endParaRPr lang="sv-SE"/>
          </a:p>
        </p:txBody>
      </p:sp>
    </p:spTree>
    <p:extLst>
      <p:ext uri="{BB962C8B-B14F-4D97-AF65-F5344CB8AC3E}">
        <p14:creationId xmlns:p14="http://schemas.microsoft.com/office/powerpoint/2010/main" val="3076008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Enkla åtgärder handlar om sätt att minska energiförbrukningen. Jag tror att ni känner igen detta. </a:t>
            </a:r>
          </a:p>
        </p:txBody>
      </p:sp>
      <p:sp>
        <p:nvSpPr>
          <p:cNvPr id="4" name="Platshållare för bildnummer 3"/>
          <p:cNvSpPr>
            <a:spLocks noGrp="1"/>
          </p:cNvSpPr>
          <p:nvPr>
            <p:ph type="sldNum" sz="quarter" idx="5"/>
          </p:nvPr>
        </p:nvSpPr>
        <p:spPr/>
        <p:txBody>
          <a:bodyPr/>
          <a:lstStyle/>
          <a:p>
            <a:fld id="{684F91BB-2ED0-CD4B-B6F9-56A9BD62EBBF}" type="slidenum">
              <a:rPr lang="sv-SE" smtClean="0"/>
              <a:t>27</a:t>
            </a:fld>
            <a:endParaRPr lang="sv-SE"/>
          </a:p>
        </p:txBody>
      </p:sp>
    </p:spTree>
    <p:extLst>
      <p:ext uri="{BB962C8B-B14F-4D97-AF65-F5344CB8AC3E}">
        <p14:creationId xmlns:p14="http://schemas.microsoft.com/office/powerpoint/2010/main" val="153375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S&amp;B resurscentrum dit folk kan vända sig för att få kostnadsfria råd, butik, bibliotek och utställningar. Vi är bland annat antikvarier ingenjörer. </a:t>
            </a:r>
            <a:r>
              <a:rPr lang="sv-SE" b="1" i="0" dirty="0">
                <a:solidFill>
                  <a:srgbClr val="494746"/>
                </a:solidFill>
                <a:effectLst/>
                <a:latin typeface="ScenePro"/>
              </a:rPr>
              <a:t>VÄSTSVERIGES CENTRUM FÖR HÅLLBARHET OCH SUNDA MATERIAL</a:t>
            </a:r>
          </a:p>
          <a:p>
            <a:endParaRPr lang="sv-SE" dirty="0"/>
          </a:p>
        </p:txBody>
      </p:sp>
      <p:sp>
        <p:nvSpPr>
          <p:cNvPr id="4" name="Platshållare för bildnummer 3"/>
          <p:cNvSpPr>
            <a:spLocks noGrp="1"/>
          </p:cNvSpPr>
          <p:nvPr>
            <p:ph type="sldNum" sz="quarter" idx="5"/>
          </p:nvPr>
        </p:nvSpPr>
        <p:spPr/>
        <p:txBody>
          <a:bodyPr/>
          <a:lstStyle/>
          <a:p>
            <a:fld id="{684F91BB-2ED0-CD4B-B6F9-56A9BD62EBBF}" type="slidenum">
              <a:rPr lang="sv-SE" smtClean="0"/>
              <a:t>3</a:t>
            </a:fld>
            <a:endParaRPr lang="sv-SE"/>
          </a:p>
        </p:txBody>
      </p:sp>
    </p:spTree>
    <p:extLst>
      <p:ext uri="{BB962C8B-B14F-4D97-AF65-F5344CB8AC3E}">
        <p14:creationId xmlns:p14="http://schemas.microsoft.com/office/powerpoint/2010/main" val="386019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en antikvarie är detta något vi säger ofta. Skaffa rutin för att se över ditt hus, granska det med jämna mellanrum för att upptäcka skador i tid. För vi vet: åtgärdar man i tid så blir det en enklare och billigare lösning, än om man väntar länge, då blir det dyrt och omfattande</a:t>
            </a:r>
          </a:p>
        </p:txBody>
      </p:sp>
      <p:sp>
        <p:nvSpPr>
          <p:cNvPr id="4" name="Platshållare för bildnummer 3"/>
          <p:cNvSpPr>
            <a:spLocks noGrp="1"/>
          </p:cNvSpPr>
          <p:nvPr>
            <p:ph type="sldNum" sz="quarter" idx="5"/>
          </p:nvPr>
        </p:nvSpPr>
        <p:spPr/>
        <p:txBody>
          <a:bodyPr/>
          <a:lstStyle/>
          <a:p>
            <a:fld id="{684F91BB-2ED0-CD4B-B6F9-56A9BD62EBBF}" type="slidenum">
              <a:rPr lang="sv-SE" smtClean="0"/>
              <a:t>28</a:t>
            </a:fld>
            <a:endParaRPr lang="sv-SE"/>
          </a:p>
        </p:txBody>
      </p:sp>
    </p:spTree>
    <p:extLst>
      <p:ext uri="{BB962C8B-B14F-4D97-AF65-F5344CB8AC3E}">
        <p14:creationId xmlns:p14="http://schemas.microsoft.com/office/powerpoint/2010/main" val="3522655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Ju längre ner på listan, ju dyrare och mer omfattande åtgärder. Inte säkert att gemene man vet detta. </a:t>
            </a:r>
          </a:p>
        </p:txBody>
      </p:sp>
      <p:sp>
        <p:nvSpPr>
          <p:cNvPr id="4" name="Platshållare för bildnummer 3"/>
          <p:cNvSpPr>
            <a:spLocks noGrp="1"/>
          </p:cNvSpPr>
          <p:nvPr>
            <p:ph type="sldNum" sz="quarter" idx="5"/>
          </p:nvPr>
        </p:nvSpPr>
        <p:spPr/>
        <p:txBody>
          <a:bodyPr/>
          <a:lstStyle/>
          <a:p>
            <a:fld id="{684F91BB-2ED0-CD4B-B6F9-56A9BD62EBBF}" type="slidenum">
              <a:rPr lang="sv-SE" smtClean="0"/>
              <a:t>30</a:t>
            </a:fld>
            <a:endParaRPr lang="sv-SE"/>
          </a:p>
        </p:txBody>
      </p:sp>
    </p:spTree>
    <p:extLst>
      <p:ext uri="{BB962C8B-B14F-4D97-AF65-F5344CB8AC3E}">
        <p14:creationId xmlns:p14="http://schemas.microsoft.com/office/powerpoint/2010/main" val="1332561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utställningen fördjupar vi också i svaren på dessa frågor och man får känna på hygroskopiska material som t ex träfiber. Fortfarande är det få som känner till något annat än glasfiber, här har vi ett jobb att göra. I utställningen kommer vi in på hur bra olika material och produktionsmetoder är ur ett klimatperspektiv. Vi går in på var det är bra att isolera och var det bör undvikas</a:t>
            </a:r>
          </a:p>
        </p:txBody>
      </p:sp>
      <p:sp>
        <p:nvSpPr>
          <p:cNvPr id="4" name="Platshållare för bildnummer 3"/>
          <p:cNvSpPr>
            <a:spLocks noGrp="1"/>
          </p:cNvSpPr>
          <p:nvPr>
            <p:ph type="sldNum" sz="quarter" idx="5"/>
          </p:nvPr>
        </p:nvSpPr>
        <p:spPr/>
        <p:txBody>
          <a:bodyPr/>
          <a:lstStyle/>
          <a:p>
            <a:fld id="{684F91BB-2ED0-CD4B-B6F9-56A9BD62EBBF}" type="slidenum">
              <a:rPr lang="sv-SE" smtClean="0"/>
              <a:t>31</a:t>
            </a:fld>
            <a:endParaRPr lang="sv-SE"/>
          </a:p>
        </p:txBody>
      </p:sp>
    </p:spTree>
    <p:extLst>
      <p:ext uri="{BB962C8B-B14F-4D97-AF65-F5344CB8AC3E}">
        <p14:creationId xmlns:p14="http://schemas.microsoft.com/office/powerpoint/2010/main" val="253745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går också in på biologiska aspekter. Väggarna klädda med panel vanligt i </a:t>
            </a:r>
            <a:r>
              <a:rPr lang="sv-SE" dirty="0" err="1"/>
              <a:t>västsverige</a:t>
            </a:r>
            <a:r>
              <a:rPr lang="sv-SE" dirty="0"/>
              <a:t>. Alger trivs, det ser vi redan nu, i framtiden kommer vi behöva tvätta ännu mer. </a:t>
            </a:r>
          </a:p>
          <a:p>
            <a:r>
              <a:rPr lang="sv-SE" dirty="0"/>
              <a:t>Mikroklimat handlar t ex om användning av rader av träd för att skydda mot vind, vilket också gör att det blir varmare inomhus</a:t>
            </a:r>
          </a:p>
        </p:txBody>
      </p:sp>
      <p:sp>
        <p:nvSpPr>
          <p:cNvPr id="4" name="Platshållare för bildnummer 3"/>
          <p:cNvSpPr>
            <a:spLocks noGrp="1"/>
          </p:cNvSpPr>
          <p:nvPr>
            <p:ph type="sldNum" sz="quarter" idx="5"/>
          </p:nvPr>
        </p:nvSpPr>
        <p:spPr/>
        <p:txBody>
          <a:bodyPr/>
          <a:lstStyle/>
          <a:p>
            <a:fld id="{684F91BB-2ED0-CD4B-B6F9-56A9BD62EBBF}" type="slidenum">
              <a:rPr lang="sv-SE" smtClean="0"/>
              <a:t>32</a:t>
            </a:fld>
            <a:endParaRPr lang="sv-SE"/>
          </a:p>
        </p:txBody>
      </p:sp>
    </p:spTree>
    <p:extLst>
      <p:ext uri="{BB962C8B-B14F-4D97-AF65-F5344CB8AC3E}">
        <p14:creationId xmlns:p14="http://schemas.microsoft.com/office/powerpoint/2010/main" val="2077236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stor del av utställningen ägnades åt fönster, vad vi har att vinna på att renovera istället för att byta ut. Här har byggnadsvårdsföreningen tagit fram tio skäl att bevara, mer om detta finns att läsa i ett annat samarbete – ett sidospår – fönsterrenoveringens dag som infaller 30 maj varje år. Vi vill att ni ska vara med </a:t>
            </a:r>
          </a:p>
        </p:txBody>
      </p:sp>
      <p:sp>
        <p:nvSpPr>
          <p:cNvPr id="4" name="Platshållare för bildnummer 3"/>
          <p:cNvSpPr>
            <a:spLocks noGrp="1"/>
          </p:cNvSpPr>
          <p:nvPr>
            <p:ph type="sldNum" sz="quarter" idx="5"/>
          </p:nvPr>
        </p:nvSpPr>
        <p:spPr/>
        <p:txBody>
          <a:bodyPr/>
          <a:lstStyle/>
          <a:p>
            <a:fld id="{684F91BB-2ED0-CD4B-B6F9-56A9BD62EBBF}" type="slidenum">
              <a:rPr lang="sv-SE" smtClean="0"/>
              <a:t>33</a:t>
            </a:fld>
            <a:endParaRPr lang="sv-SE"/>
          </a:p>
        </p:txBody>
      </p:sp>
    </p:spTree>
    <p:extLst>
      <p:ext uri="{BB962C8B-B14F-4D97-AF65-F5344CB8AC3E}">
        <p14:creationId xmlns:p14="http://schemas.microsoft.com/office/powerpoint/2010/main" val="3290345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Fönsterhantverkare har öppen verkstad, det hålls stadsvandringar, det bjuds in till föreläsningar om fönsterglasets historia, det hålls kurser och workshops. Det skrivs artiklar om varför och hur det lönar sig att renovera istället för att byta ut</a:t>
            </a:r>
          </a:p>
        </p:txBody>
      </p:sp>
      <p:sp>
        <p:nvSpPr>
          <p:cNvPr id="4" name="Platshållare för bildnummer 3"/>
          <p:cNvSpPr>
            <a:spLocks noGrp="1"/>
          </p:cNvSpPr>
          <p:nvPr>
            <p:ph type="sldNum" sz="quarter" idx="5"/>
          </p:nvPr>
        </p:nvSpPr>
        <p:spPr/>
        <p:txBody>
          <a:bodyPr/>
          <a:lstStyle/>
          <a:p>
            <a:fld id="{684F91BB-2ED0-CD4B-B6F9-56A9BD62EBBF}" type="slidenum">
              <a:rPr lang="sv-SE" smtClean="0"/>
              <a:t>34</a:t>
            </a:fld>
            <a:endParaRPr lang="sv-SE"/>
          </a:p>
        </p:txBody>
      </p:sp>
    </p:spTree>
    <p:extLst>
      <p:ext uri="{BB962C8B-B14F-4D97-AF65-F5344CB8AC3E}">
        <p14:creationId xmlns:p14="http://schemas.microsoft.com/office/powerpoint/2010/main" val="1251790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Podier med fokus fönsterrenovering och isolering, där man kan bekanta sig med de verktyg som man kan använda för att förlänga livet på befintliga fönster</a:t>
            </a:r>
          </a:p>
        </p:txBody>
      </p:sp>
      <p:sp>
        <p:nvSpPr>
          <p:cNvPr id="4" name="Platshållare för bildnummer 3"/>
          <p:cNvSpPr>
            <a:spLocks noGrp="1"/>
          </p:cNvSpPr>
          <p:nvPr>
            <p:ph type="sldNum" sz="quarter" idx="5"/>
          </p:nvPr>
        </p:nvSpPr>
        <p:spPr/>
        <p:txBody>
          <a:bodyPr/>
          <a:lstStyle/>
          <a:p>
            <a:fld id="{684F91BB-2ED0-CD4B-B6F9-56A9BD62EBBF}" type="slidenum">
              <a:rPr lang="sv-SE" smtClean="0"/>
              <a:t>36</a:t>
            </a:fld>
            <a:endParaRPr lang="sv-SE"/>
          </a:p>
        </p:txBody>
      </p:sp>
    </p:spTree>
    <p:extLst>
      <p:ext uri="{BB962C8B-B14F-4D97-AF65-F5344CB8AC3E}">
        <p14:creationId xmlns:p14="http://schemas.microsoft.com/office/powerpoint/2010/main" val="3716152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Nu har klimatklokt fått barn, i Halland har man tryckt upp en egen kopia och man är på väg att trycka upp en tredje version som ska bo i Linköpingstrakten, ett 30-tal mil väster om Västra Götaland. </a:t>
            </a:r>
          </a:p>
        </p:txBody>
      </p:sp>
      <p:sp>
        <p:nvSpPr>
          <p:cNvPr id="4" name="Platshållare för bildnummer 3"/>
          <p:cNvSpPr>
            <a:spLocks noGrp="1"/>
          </p:cNvSpPr>
          <p:nvPr>
            <p:ph type="sldNum" sz="quarter" idx="5"/>
          </p:nvPr>
        </p:nvSpPr>
        <p:spPr/>
        <p:txBody>
          <a:bodyPr/>
          <a:lstStyle/>
          <a:p>
            <a:fld id="{684F91BB-2ED0-CD4B-B6F9-56A9BD62EBBF}" type="slidenum">
              <a:rPr lang="sv-SE" smtClean="0"/>
              <a:t>37</a:t>
            </a:fld>
            <a:endParaRPr lang="sv-SE"/>
          </a:p>
        </p:txBody>
      </p:sp>
    </p:spTree>
    <p:extLst>
      <p:ext uri="{BB962C8B-B14F-4D97-AF65-F5344CB8AC3E}">
        <p14:creationId xmlns:p14="http://schemas.microsoft.com/office/powerpoint/2010/main" val="303782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dirty="0">
                <a:solidFill>
                  <a:srgbClr val="494746"/>
                </a:solidFill>
                <a:effectLst/>
                <a:latin typeface="Cambria" panose="02040503050406030204" pitchFamily="18" charset="0"/>
              </a:rPr>
              <a:t>Långlivat är en fristående fortsättning, en liten utomhusutställning som vi gjorde förra året. Den visar hur cirkulär ekonomi hänger ihop med byggnadsvård och klimatsmart byggande med sunda material.</a:t>
            </a:r>
          </a:p>
          <a:p>
            <a:pPr algn="l"/>
            <a:r>
              <a:rPr lang="sv-SE" b="0" i="0" dirty="0">
                <a:solidFill>
                  <a:srgbClr val="494746"/>
                </a:solidFill>
                <a:effectLst/>
                <a:latin typeface="Cambria" panose="02040503050406030204" pitchFamily="18" charset="0"/>
              </a:rPr>
              <a:t>Den lyfter beteendemönster och köpvanor ur ett boende och byggnadsperspektiv, och lyfter sunda byggmaterial som en klimatsmart framtidslösning. Även Långlivat har fått fötter och cirkulerar numera, här på torget i Hjo   </a:t>
            </a:r>
          </a:p>
          <a:p>
            <a:endParaRPr lang="sv-SE" dirty="0"/>
          </a:p>
        </p:txBody>
      </p:sp>
      <p:sp>
        <p:nvSpPr>
          <p:cNvPr id="4" name="Platshållare för bildnummer 3"/>
          <p:cNvSpPr>
            <a:spLocks noGrp="1"/>
          </p:cNvSpPr>
          <p:nvPr>
            <p:ph type="sldNum" sz="quarter" idx="5"/>
          </p:nvPr>
        </p:nvSpPr>
        <p:spPr/>
        <p:txBody>
          <a:bodyPr/>
          <a:lstStyle/>
          <a:p>
            <a:fld id="{684F91BB-2ED0-CD4B-B6F9-56A9BD62EBBF}" type="slidenum">
              <a:rPr lang="sv-SE" smtClean="0"/>
              <a:t>38</a:t>
            </a:fld>
            <a:endParaRPr lang="sv-SE"/>
          </a:p>
        </p:txBody>
      </p:sp>
    </p:spTree>
    <p:extLst>
      <p:ext uri="{BB962C8B-B14F-4D97-AF65-F5344CB8AC3E}">
        <p14:creationId xmlns:p14="http://schemas.microsoft.com/office/powerpoint/2010/main" val="1813133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är hög tid att göra allt vi kan, på alla fronter, för att sänka utsläppet av växthusgaser. </a:t>
            </a:r>
          </a:p>
          <a:p>
            <a:r>
              <a:rPr lang="sv-SE" dirty="0"/>
              <a:t>Byggnadsvård är s och e hållbart eftersom den genererar mycket jobb lokalt vilket skapar stabilitet och välstånd. </a:t>
            </a:r>
          </a:p>
          <a:p>
            <a:r>
              <a:rPr lang="sv-SE" dirty="0"/>
              <a:t>Cirkulär ekonomi – motsatsen till en ekonomi där man tillverkar köper slänger, istället förlänger man livet på saker och ting och återanvänder och utvecklar i ett slags kretslopp. Syftet är att så lite råvara som möjligt tas ut, och så är det ju när man väljer material av högkvalitet – de håller länge, vilket innebär att det är en resurssnål verksamhet som inte tär på jordens resurser. </a:t>
            </a:r>
          </a:p>
        </p:txBody>
      </p:sp>
      <p:sp>
        <p:nvSpPr>
          <p:cNvPr id="4" name="Platshållare för bildnummer 3"/>
          <p:cNvSpPr>
            <a:spLocks noGrp="1"/>
          </p:cNvSpPr>
          <p:nvPr>
            <p:ph type="sldNum" sz="quarter" idx="5"/>
          </p:nvPr>
        </p:nvSpPr>
        <p:spPr/>
        <p:txBody>
          <a:bodyPr/>
          <a:lstStyle/>
          <a:p>
            <a:fld id="{684F91BB-2ED0-CD4B-B6F9-56A9BD62EBBF}" type="slidenum">
              <a:rPr lang="sv-SE" smtClean="0"/>
              <a:t>5</a:t>
            </a:fld>
            <a:endParaRPr lang="sv-SE"/>
          </a:p>
        </p:txBody>
      </p:sp>
    </p:spTree>
    <p:extLst>
      <p:ext uri="{BB962C8B-B14F-4D97-AF65-F5344CB8AC3E}">
        <p14:creationId xmlns:p14="http://schemas.microsoft.com/office/powerpoint/2010/main" val="317430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Genom att ta hand om det vi har bidrar vi till hållbarhet på flera olika sätt, och till att </a:t>
            </a:r>
            <a:r>
              <a:rPr lang="sv-SE" dirty="0" err="1"/>
              <a:t>utstläppet</a:t>
            </a:r>
            <a:r>
              <a:rPr lang="sv-SE" dirty="0"/>
              <a:t> av växthusgaser blir lågt, jämfört med det vi ofta ser idag – river det som finns och bygger nytt i dess ställe, gärna med betong i nyproduktionen som är en riktig klimatbov.</a:t>
            </a:r>
          </a:p>
          <a:p>
            <a:endParaRPr lang="sv-SE" dirty="0"/>
          </a:p>
          <a:p>
            <a:r>
              <a:rPr lang="sv-SE" dirty="0"/>
              <a:t>Det vi sett de senaste decennierna är att slit- och slängtänket spridit sig från kläder och saker till hus och inredningar. Det är inte svårt att få tag i ett fem – tio år gammal köksinredning begagnad. </a:t>
            </a:r>
          </a:p>
          <a:p>
            <a:r>
              <a:rPr lang="sv-SE" dirty="0"/>
              <a:t> </a:t>
            </a:r>
          </a:p>
        </p:txBody>
      </p:sp>
      <p:sp>
        <p:nvSpPr>
          <p:cNvPr id="4" name="Platshållare för bildnummer 3"/>
          <p:cNvSpPr>
            <a:spLocks noGrp="1"/>
          </p:cNvSpPr>
          <p:nvPr>
            <p:ph type="sldNum" sz="quarter" idx="5"/>
          </p:nvPr>
        </p:nvSpPr>
        <p:spPr/>
        <p:txBody>
          <a:bodyPr/>
          <a:lstStyle/>
          <a:p>
            <a:fld id="{684F91BB-2ED0-CD4B-B6F9-56A9BD62EBBF}" type="slidenum">
              <a:rPr lang="sv-SE" smtClean="0"/>
              <a:t>6</a:t>
            </a:fld>
            <a:endParaRPr lang="sv-SE"/>
          </a:p>
        </p:txBody>
      </p:sp>
    </p:spTree>
    <p:extLst>
      <p:ext uri="{BB962C8B-B14F-4D97-AF65-F5344CB8AC3E}">
        <p14:creationId xmlns:p14="http://schemas.microsoft.com/office/powerpoint/2010/main" val="1295731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ska backa bandet några år i tiden. </a:t>
            </a:r>
          </a:p>
          <a:p>
            <a:r>
              <a:rPr lang="sv-SE" dirty="0"/>
              <a:t>Det började med ett projekt som genomfördes av museer och länsstyrelse inom VG och även området Halland som ligger granne med VG. </a:t>
            </a:r>
          </a:p>
          <a:p>
            <a:r>
              <a:rPr lang="sv-SE" dirty="0"/>
              <a:t>En ambitiös studie där man radade upp vad som kommer hända i Västsverige till år 2100, och vad konsekvenserna blir för kulturarvet, allt från bebyggelse till fornlämningar i och ovan jord, och det gröna kulturarvet. </a:t>
            </a:r>
          </a:p>
          <a:p>
            <a:endParaRPr lang="sv-SE" dirty="0"/>
          </a:p>
          <a:p>
            <a:r>
              <a:rPr lang="sv-SE" dirty="0"/>
              <a:t>I rapporten ställdes all forskning som fanns då samman, 2016 blev den klar. Ska berätta lite om vad man kom fram till. </a:t>
            </a:r>
          </a:p>
        </p:txBody>
      </p:sp>
      <p:sp>
        <p:nvSpPr>
          <p:cNvPr id="4" name="Platshållare för bildnummer 3"/>
          <p:cNvSpPr>
            <a:spLocks noGrp="1"/>
          </p:cNvSpPr>
          <p:nvPr>
            <p:ph type="sldNum" sz="quarter" idx="5"/>
          </p:nvPr>
        </p:nvSpPr>
        <p:spPr/>
        <p:txBody>
          <a:bodyPr/>
          <a:lstStyle/>
          <a:p>
            <a:fld id="{684F91BB-2ED0-CD4B-B6F9-56A9BD62EBBF}" type="slidenum">
              <a:rPr lang="sv-SE" smtClean="0"/>
              <a:t>7</a:t>
            </a:fld>
            <a:endParaRPr lang="sv-SE"/>
          </a:p>
        </p:txBody>
      </p:sp>
    </p:spTree>
    <p:extLst>
      <p:ext uri="{BB962C8B-B14F-4D97-AF65-F5344CB8AC3E}">
        <p14:creationId xmlns:p14="http://schemas.microsoft.com/office/powerpoint/2010/main" val="1958403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rapporten beskrivs först hur klimatet kommer förändras.  I projektet användes data från förr och prognoser från SMHI meteorologiska och hydrologiska institut och även SGI det geotekniska </a:t>
            </a:r>
            <a:r>
              <a:rPr lang="sv-SE" dirty="0" err="1"/>
              <a:t>instituet</a:t>
            </a:r>
            <a:r>
              <a:rPr lang="sv-SE" dirty="0"/>
              <a:t>. </a:t>
            </a:r>
          </a:p>
          <a:p>
            <a:r>
              <a:rPr lang="sv-SE" dirty="0"/>
              <a:t>Vatten är en gemensam nämnare för det som kommer ske. Årsmedel Nederbörd = regn. Och Siffrorna är år. </a:t>
            </a:r>
          </a:p>
          <a:p>
            <a:r>
              <a:rPr lang="sv-SE" dirty="0"/>
              <a:t>Västsverige utmärker sig som särdeles blött. Nederbörden kommer att öka mellan 15-25% de närmsta hundra åren </a:t>
            </a:r>
            <a:r>
              <a:rPr lang="sv-SE" dirty="0" err="1"/>
              <a:t>enl</a:t>
            </a:r>
            <a:r>
              <a:rPr lang="sv-SE" dirty="0"/>
              <a:t> beräkningarna. Vi kan också vänta oss mer extremt väder, kraftigare skyfall som kommer oftare. </a:t>
            </a:r>
          </a:p>
        </p:txBody>
      </p:sp>
      <p:sp>
        <p:nvSpPr>
          <p:cNvPr id="4" name="Platshållare för bildnummer 3"/>
          <p:cNvSpPr>
            <a:spLocks noGrp="1"/>
          </p:cNvSpPr>
          <p:nvPr>
            <p:ph type="sldNum" sz="quarter" idx="5"/>
          </p:nvPr>
        </p:nvSpPr>
        <p:spPr/>
        <p:txBody>
          <a:bodyPr/>
          <a:lstStyle/>
          <a:p>
            <a:fld id="{684F91BB-2ED0-CD4B-B6F9-56A9BD62EBBF}" type="slidenum">
              <a:rPr lang="sv-SE" smtClean="0"/>
              <a:t>8</a:t>
            </a:fld>
            <a:endParaRPr lang="sv-SE"/>
          </a:p>
        </p:txBody>
      </p:sp>
    </p:spTree>
    <p:extLst>
      <p:ext uri="{BB962C8B-B14F-4D97-AF65-F5344CB8AC3E}">
        <p14:creationId xmlns:p14="http://schemas.microsoft.com/office/powerpoint/2010/main" val="3147214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a:t>Höga vattenflöden i vattendrag och sjöar är något annat vi kan vänta oss, ökad risk för översvämningar. Vattendrag genom Uddevalla.  I </a:t>
            </a:r>
            <a:r>
              <a:rPr lang="sv-SE" dirty="0" err="1"/>
              <a:t>västsv</a:t>
            </a:r>
            <a:r>
              <a:rPr lang="sv-SE" dirty="0"/>
              <a:t>, som i alla kustområden, är utmaningen att både havsnivåer höjs och att vattnet i vattendragen ökar.</a:t>
            </a:r>
          </a:p>
          <a:p>
            <a:endParaRPr lang="sv-SE" dirty="0"/>
          </a:p>
        </p:txBody>
      </p:sp>
      <p:sp>
        <p:nvSpPr>
          <p:cNvPr id="4" name="Platshållare för bildnummer 3"/>
          <p:cNvSpPr>
            <a:spLocks noGrp="1"/>
          </p:cNvSpPr>
          <p:nvPr>
            <p:ph type="sldNum" sz="quarter" idx="5"/>
          </p:nvPr>
        </p:nvSpPr>
        <p:spPr/>
        <p:txBody>
          <a:bodyPr/>
          <a:lstStyle/>
          <a:p>
            <a:fld id="{684F91BB-2ED0-CD4B-B6F9-56A9BD62EBBF}" type="slidenum">
              <a:rPr lang="sv-SE" smtClean="0"/>
              <a:t>9</a:t>
            </a:fld>
            <a:endParaRPr lang="sv-SE"/>
          </a:p>
        </p:txBody>
      </p:sp>
    </p:spTree>
    <p:extLst>
      <p:ext uri="{BB962C8B-B14F-4D97-AF65-F5344CB8AC3E}">
        <p14:creationId xmlns:p14="http://schemas.microsoft.com/office/powerpoint/2010/main" val="22942954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Stigande havsnivåer. Bara några km från </a:t>
            </a:r>
            <a:r>
              <a:rPr lang="sv-SE" dirty="0" err="1"/>
              <a:t>uddevalla</a:t>
            </a:r>
            <a:r>
              <a:rPr lang="sv-SE" dirty="0"/>
              <a:t>, badorten </a:t>
            </a:r>
            <a:r>
              <a:rPr lang="sv-SE" dirty="0" err="1"/>
              <a:t>gustafsberg</a:t>
            </a:r>
            <a:r>
              <a:rPr lang="sv-SE" dirty="0"/>
              <a:t>, en fin </a:t>
            </a:r>
            <a:r>
              <a:rPr lang="sv-SE" dirty="0" err="1"/>
              <a:t>kmiljö</a:t>
            </a:r>
            <a:r>
              <a:rPr lang="sv-SE" dirty="0"/>
              <a:t>. </a:t>
            </a:r>
          </a:p>
        </p:txBody>
      </p:sp>
      <p:sp>
        <p:nvSpPr>
          <p:cNvPr id="4" name="Platshållare för bildnummer 3"/>
          <p:cNvSpPr>
            <a:spLocks noGrp="1"/>
          </p:cNvSpPr>
          <p:nvPr>
            <p:ph type="sldNum" sz="quarter" idx="5"/>
          </p:nvPr>
        </p:nvSpPr>
        <p:spPr/>
        <p:txBody>
          <a:bodyPr/>
          <a:lstStyle/>
          <a:p>
            <a:fld id="{684F91BB-2ED0-CD4B-B6F9-56A9BD62EBBF}" type="slidenum">
              <a:rPr lang="sv-SE" smtClean="0"/>
              <a:t>10</a:t>
            </a:fld>
            <a:endParaRPr lang="sv-SE"/>
          </a:p>
        </p:txBody>
      </p:sp>
    </p:spTree>
    <p:extLst>
      <p:ext uri="{BB962C8B-B14F-4D97-AF65-F5344CB8AC3E}">
        <p14:creationId xmlns:p14="http://schemas.microsoft.com/office/powerpoint/2010/main" val="1446044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Det kommer bli varmare. Årsmedeltemperaturens höjning beräknas bli mellan 3 och 5 grader högre i ett 100-årsperspektiv. Till vänster mätvärden för referensperioden 61-90, sedan en prognos för 21-50 och en annan för 2069-2098. </a:t>
            </a:r>
          </a:p>
          <a:p>
            <a:r>
              <a:rPr lang="sv-SE" dirty="0"/>
              <a:t>(Halland syns här i söder). Vi vet också att det kommer bli problem med längre värmeböljor, då temperaturen aldrig understiger 20 grader, och att grundvattennivåerna kommer att bli problematiska</a:t>
            </a:r>
          </a:p>
          <a:p>
            <a:endParaRPr lang="sv-SE" dirty="0"/>
          </a:p>
        </p:txBody>
      </p:sp>
      <p:sp>
        <p:nvSpPr>
          <p:cNvPr id="4" name="Platshållare för bildnummer 3"/>
          <p:cNvSpPr>
            <a:spLocks noGrp="1"/>
          </p:cNvSpPr>
          <p:nvPr>
            <p:ph type="sldNum" sz="quarter" idx="5"/>
          </p:nvPr>
        </p:nvSpPr>
        <p:spPr/>
        <p:txBody>
          <a:bodyPr/>
          <a:lstStyle/>
          <a:p>
            <a:fld id="{684F91BB-2ED0-CD4B-B6F9-56A9BD62EBBF}" type="slidenum">
              <a:rPr lang="sv-SE" smtClean="0"/>
              <a:t>11</a:t>
            </a:fld>
            <a:endParaRPr lang="sv-SE"/>
          </a:p>
        </p:txBody>
      </p:sp>
    </p:spTree>
    <p:extLst>
      <p:ext uri="{BB962C8B-B14F-4D97-AF65-F5344CB8AC3E}">
        <p14:creationId xmlns:p14="http://schemas.microsoft.com/office/powerpoint/2010/main" val="4402712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start_1_gray.png"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undersidor_grey.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undersidor_grey.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start_4_grey.png"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start_5_grey.png" TargetMode="External"/><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start_6_grey.png" TargetMode="External"/><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undersidor_grey.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undersidor_grey.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Volumes/Centralen/HD1/Vastra%20Gotalandsregionen/VGR%2015-2735%20Utveckling%20grafisk%20profil/Mallar%202015/Dekorer%20till%20Wordfiler/Dekor_powerpoint/Grey/Dekor_ppt_undersidor_grey.png" TargetMode="Externa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bild_Alt 1">
    <p:spTree>
      <p:nvGrpSpPr>
        <p:cNvPr id="1" name=""/>
        <p:cNvGrpSpPr/>
        <p:nvPr/>
      </p:nvGrpSpPr>
      <p:grpSpPr>
        <a:xfrm>
          <a:off x="0" y="0"/>
          <a:ext cx="0" cy="0"/>
          <a:chOff x="0" y="0"/>
          <a:chExt cx="0" cy="0"/>
        </a:xfrm>
      </p:grpSpPr>
      <p:sp>
        <p:nvSpPr>
          <p:cNvPr id="13" name="Platshållare för bild 12"/>
          <p:cNvSpPr>
            <a:spLocks noGrp="1"/>
          </p:cNvSpPr>
          <p:nvPr>
            <p:ph type="pic" sz="quarter" idx="13"/>
          </p:nvPr>
        </p:nvSpPr>
        <p:spPr>
          <a:xfrm>
            <a:off x="0" y="0"/>
            <a:ext cx="9144000" cy="3725863"/>
          </a:xfrm>
          <a:noFill/>
        </p:spPr>
        <p:txBody>
          <a:bodyPr/>
          <a:lstStyle>
            <a:lvl1pPr marL="0" indent="0">
              <a:buFontTx/>
              <a:buNone/>
              <a:defRPr/>
            </a:lvl1pPr>
          </a:lstStyle>
          <a:p>
            <a:r>
              <a:rPr lang="sv-SE"/>
              <a:t>Klicka på ikonen för att lägga till en bild</a:t>
            </a:r>
          </a:p>
        </p:txBody>
      </p:sp>
      <p:pic>
        <p:nvPicPr>
          <p:cNvPr id="10" name="Bildobjekt 2"/>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2" y="3726152"/>
            <a:ext cx="9143996" cy="14376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804025" y="4441177"/>
            <a:ext cx="1782763" cy="361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ubrik 1"/>
          <p:cNvSpPr>
            <a:spLocks noGrp="1"/>
          </p:cNvSpPr>
          <p:nvPr>
            <p:ph type="ctrTitle" hasCustomPrompt="1"/>
          </p:nvPr>
        </p:nvSpPr>
        <p:spPr>
          <a:xfrm>
            <a:off x="539999" y="4017600"/>
            <a:ext cx="5927855" cy="856800"/>
          </a:xfrm>
        </p:spPr>
        <p:txBody>
          <a:bodyPr lIns="0" tIns="0" rIns="0" bIns="0" anchor="ctr" anchorCtr="0"/>
          <a:lstStyle>
            <a:lvl1pPr algn="l">
              <a:defRPr sz="4000" baseline="0">
                <a:solidFill>
                  <a:srgbClr val="000000"/>
                </a:solidFill>
              </a:defRPr>
            </a:lvl1pPr>
          </a:lstStyle>
          <a:p>
            <a:r>
              <a:rPr lang="sv-SE" dirty="0"/>
              <a:t>Välj vit eller svart text för kontrast</a:t>
            </a:r>
          </a:p>
        </p:txBody>
      </p:sp>
    </p:spTree>
    <p:extLst>
      <p:ext uri="{BB962C8B-B14F-4D97-AF65-F5344CB8AC3E}">
        <p14:creationId xmlns:p14="http://schemas.microsoft.com/office/powerpoint/2010/main" val="282120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ch 2 bilder">
    <p:spTree>
      <p:nvGrpSpPr>
        <p:cNvPr id="1" name=""/>
        <p:cNvGrpSpPr/>
        <p:nvPr/>
      </p:nvGrpSpPr>
      <p:grpSpPr>
        <a:xfrm>
          <a:off x="0" y="0"/>
          <a:ext cx="0" cy="0"/>
          <a:chOff x="0" y="0"/>
          <a:chExt cx="0" cy="0"/>
        </a:xfrm>
      </p:grpSpPr>
      <p:sp>
        <p:nvSpPr>
          <p:cNvPr id="2" name="Rubrik 1"/>
          <p:cNvSpPr>
            <a:spLocks noGrp="1"/>
          </p:cNvSpPr>
          <p:nvPr>
            <p:ph type="title"/>
          </p:nvPr>
        </p:nvSpPr>
        <p:spPr>
          <a:xfrm>
            <a:off x="532800" y="720000"/>
            <a:ext cx="5277600" cy="1036800"/>
          </a:xfrm>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a:xfrm>
            <a:off x="532800" y="1800000"/>
            <a:ext cx="5277600" cy="2714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 7"/>
          <p:cNvSpPr>
            <a:spLocks noGrp="1"/>
          </p:cNvSpPr>
          <p:nvPr>
            <p:ph type="pic" sz="quarter" idx="13"/>
          </p:nvPr>
        </p:nvSpPr>
        <p:spPr>
          <a:xfrm>
            <a:off x="6156000" y="331200"/>
            <a:ext cx="2988000" cy="2016000"/>
          </a:xfrm>
        </p:spPr>
        <p:txBody>
          <a:bodyPr/>
          <a:lstStyle>
            <a:lvl1pPr marL="0" indent="0">
              <a:buFontTx/>
              <a:buNone/>
              <a:defRPr/>
            </a:lvl1pPr>
          </a:lstStyle>
          <a:p>
            <a:r>
              <a:rPr lang="sv-SE"/>
              <a:t>Klicka på ikonen för att lägga till en bild</a:t>
            </a:r>
            <a:endParaRPr lang="sv-SE" dirty="0"/>
          </a:p>
        </p:txBody>
      </p:sp>
      <p:pic>
        <p:nvPicPr>
          <p:cNvPr id="9" name="Bildobjekt 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342" y="4965701"/>
            <a:ext cx="9141316" cy="17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Platshållare för bild 7"/>
          <p:cNvSpPr>
            <a:spLocks noGrp="1"/>
          </p:cNvSpPr>
          <p:nvPr>
            <p:ph type="pic" sz="quarter" idx="14"/>
          </p:nvPr>
        </p:nvSpPr>
        <p:spPr>
          <a:xfrm>
            <a:off x="6156000" y="2498362"/>
            <a:ext cx="2988000" cy="2016000"/>
          </a:xfrm>
        </p:spPr>
        <p:txBody>
          <a:bodyPr/>
          <a:lstStyle>
            <a:lvl1pPr marL="0" indent="0">
              <a:buFontTx/>
              <a:buNone/>
              <a:defRPr/>
            </a:lvl1pPr>
          </a:lstStyle>
          <a:p>
            <a:r>
              <a:rPr lang="sv-SE"/>
              <a:t>Klicka på ikonen för att lägga till en bild</a:t>
            </a:r>
            <a:endParaRPr lang="sv-SE" dirty="0"/>
          </a:p>
        </p:txBody>
      </p:sp>
      <p:sp>
        <p:nvSpPr>
          <p:cNvPr id="13"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14" name="Platshållare för sidfot 4"/>
          <p:cNvSpPr>
            <a:spLocks noGrp="1"/>
          </p:cNvSpPr>
          <p:nvPr>
            <p:ph type="ftr" sz="quarter" idx="3"/>
          </p:nvPr>
        </p:nvSpPr>
        <p:spPr>
          <a:xfrm>
            <a:off x="1740830" y="4643360"/>
            <a:ext cx="4102448"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2544853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6"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7" name="Platshållare för sidfot 4"/>
          <p:cNvSpPr>
            <a:spLocks noGrp="1"/>
          </p:cNvSpPr>
          <p:nvPr>
            <p:ph type="ftr" sz="quarter" idx="3"/>
          </p:nvPr>
        </p:nvSpPr>
        <p:spPr>
          <a:xfrm>
            <a:off x="1740829" y="4643360"/>
            <a:ext cx="4466683"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32441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Tom">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342" y="4965701"/>
            <a:ext cx="9141316" cy="17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Platshållare för bildnummer 4"/>
          <p:cNvSpPr txBox="1">
            <a:spLocks/>
          </p:cNvSpPr>
          <p:nvPr userDrawn="1"/>
        </p:nvSpPr>
        <p:spPr>
          <a:xfrm>
            <a:off x="537251" y="4686366"/>
            <a:ext cx="501035" cy="274637"/>
          </a:xfrm>
          <a:prstGeom prst="rect">
            <a:avLst/>
          </a:prstGeom>
        </p:spPr>
        <p:txBody>
          <a:bodyPr vert="horz" lIns="91440" tIns="45720" rIns="91440" bIns="45720" rtlCol="0" anchor="ctr"/>
          <a:lstStyle>
            <a:defPPr>
              <a:defRPr lang="sv-SE"/>
            </a:defPPr>
            <a:lvl1pPr marL="0" algn="l"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703932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lutningsbild">
    <p:spTree>
      <p:nvGrpSpPr>
        <p:cNvPr id="1" name=""/>
        <p:cNvGrpSpPr/>
        <p:nvPr/>
      </p:nvGrpSpPr>
      <p:grpSpPr>
        <a:xfrm>
          <a:off x="0" y="0"/>
          <a:ext cx="0" cy="0"/>
          <a:chOff x="0" y="0"/>
          <a:chExt cx="0" cy="0"/>
        </a:xfrm>
      </p:grpSpPr>
      <p:pic>
        <p:nvPicPr>
          <p:cNvPr id="5" name="Platshållare för innehåll 4" descr="VG_neg.ai"/>
          <p:cNvPicPr>
            <a:picLocks noChangeAspect="1"/>
          </p:cNvPicPr>
          <p:nvPr userDrawn="1"/>
        </p:nvPicPr>
        <p:blipFill>
          <a:blip r:embed="rId2" cstate="print">
            <a:extLst>
              <a:ext uri="{28A0092B-C50C-407E-A947-70E740481C1C}">
                <a14:useLocalDpi xmlns:a14="http://schemas.microsoft.com/office/drawing/2010/main" val="0"/>
              </a:ext>
            </a:extLst>
          </a:blip>
          <a:srcRect t="1553" b="1553"/>
          <a:stretch>
            <a:fillRect/>
          </a:stretch>
        </p:blipFill>
        <p:spPr>
          <a:xfrm>
            <a:off x="2590800" y="2067694"/>
            <a:ext cx="3962400" cy="2713435"/>
          </a:xfrm>
          <a:prstGeom prst="rect">
            <a:avLst/>
          </a:prstGeom>
        </p:spPr>
      </p:pic>
      <p:sp>
        <p:nvSpPr>
          <p:cNvPr id="6" name="Rubrik 5"/>
          <p:cNvSpPr>
            <a:spLocks noGrp="1"/>
          </p:cNvSpPr>
          <p:nvPr>
            <p:ph type="title"/>
          </p:nvPr>
        </p:nvSpPr>
        <p:spPr>
          <a:xfrm>
            <a:off x="532800" y="1748700"/>
            <a:ext cx="8078400" cy="1036800"/>
          </a:xfrm>
        </p:spPr>
        <p:txBody>
          <a:bodyPr/>
          <a:lstStyle>
            <a:lvl1pPr algn="ctr">
              <a:defRPr/>
            </a:lvl1pPr>
          </a:lstStyle>
          <a:p>
            <a:r>
              <a:rPr lang="sv-SE"/>
              <a:t>Klicka här för att ändra mall för rubrikformat</a:t>
            </a:r>
          </a:p>
        </p:txBody>
      </p:sp>
    </p:spTree>
    <p:extLst>
      <p:ext uri="{BB962C8B-B14F-4D97-AF65-F5344CB8AC3E}">
        <p14:creationId xmlns:p14="http://schemas.microsoft.com/office/powerpoint/2010/main" val="397208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bild_Alt 2">
    <p:spTree>
      <p:nvGrpSpPr>
        <p:cNvPr id="1" name=""/>
        <p:cNvGrpSpPr/>
        <p:nvPr/>
      </p:nvGrpSpPr>
      <p:grpSpPr>
        <a:xfrm>
          <a:off x="0" y="0"/>
          <a:ext cx="0" cy="0"/>
          <a:chOff x="0" y="0"/>
          <a:chExt cx="0" cy="0"/>
        </a:xfrm>
      </p:grpSpPr>
      <p:sp>
        <p:nvSpPr>
          <p:cNvPr id="13" name="Platshållare för bild 12"/>
          <p:cNvSpPr>
            <a:spLocks noGrp="1"/>
          </p:cNvSpPr>
          <p:nvPr>
            <p:ph type="pic" sz="quarter" idx="13"/>
          </p:nvPr>
        </p:nvSpPr>
        <p:spPr>
          <a:xfrm>
            <a:off x="0" y="0"/>
            <a:ext cx="9147600" cy="4968000"/>
          </a:xfrm>
          <a:noFill/>
        </p:spPr>
        <p:txBody>
          <a:bodyPr/>
          <a:lstStyle>
            <a:lvl1pPr marL="0" indent="0">
              <a:buFontTx/>
              <a:buNone/>
              <a:defRPr/>
            </a:lvl1pPr>
          </a:lstStyle>
          <a:p>
            <a:r>
              <a:rPr lang="sv-SE"/>
              <a:t>Klicka på ikonen för att lägga till en bild</a:t>
            </a:r>
          </a:p>
        </p:txBody>
      </p:sp>
      <p:sp>
        <p:nvSpPr>
          <p:cNvPr id="2" name="Rubrik 1"/>
          <p:cNvSpPr>
            <a:spLocks noGrp="1"/>
          </p:cNvSpPr>
          <p:nvPr>
            <p:ph type="ctrTitle" hasCustomPrompt="1"/>
          </p:nvPr>
        </p:nvSpPr>
        <p:spPr>
          <a:xfrm>
            <a:off x="590400" y="788400"/>
            <a:ext cx="8229600" cy="856800"/>
          </a:xfrm>
        </p:spPr>
        <p:txBody>
          <a:bodyPr lIns="0" tIns="0" rIns="0" bIns="0" anchor="ctr" anchorCtr="0"/>
          <a:lstStyle>
            <a:lvl1pPr algn="l">
              <a:defRPr sz="4000" baseline="0"/>
            </a:lvl1pPr>
          </a:lstStyle>
          <a:p>
            <a:r>
              <a:rPr lang="sv-SE" dirty="0"/>
              <a:t>Välj vit eller svart text för kontrast</a:t>
            </a:r>
          </a:p>
        </p:txBody>
      </p:sp>
      <p:sp>
        <p:nvSpPr>
          <p:cNvPr id="7" name="Platshållare för text 6"/>
          <p:cNvSpPr>
            <a:spLocks noGrp="1"/>
          </p:cNvSpPr>
          <p:nvPr>
            <p:ph type="body" sz="quarter" idx="14" hasCustomPrompt="1"/>
          </p:nvPr>
        </p:nvSpPr>
        <p:spPr>
          <a:xfrm>
            <a:off x="6804000" y="4438800"/>
            <a:ext cx="1782000" cy="363600"/>
          </a:xfrm>
          <a:blipFill>
            <a:blip r:embed="rId2"/>
            <a:stretch>
              <a:fillRect/>
            </a:stretch>
          </a:blipFill>
        </p:spPr>
        <p:txBody>
          <a:bodyPr/>
          <a:lstStyle>
            <a:lvl1pPr marL="0" indent="0">
              <a:buFontTx/>
              <a:buNone/>
              <a:defRPr/>
            </a:lvl1pPr>
          </a:lstStyle>
          <a:p>
            <a:pPr lvl="0"/>
            <a:r>
              <a:rPr lang="sv-SE" dirty="0"/>
              <a:t> </a:t>
            </a:r>
          </a:p>
        </p:txBody>
      </p:sp>
    </p:spTree>
    <p:extLst>
      <p:ext uri="{BB962C8B-B14F-4D97-AF65-F5344CB8AC3E}">
        <p14:creationId xmlns:p14="http://schemas.microsoft.com/office/powerpoint/2010/main" val="287610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rtbild_Alt 3">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1" y="1524"/>
            <a:ext cx="9144000" cy="5145024"/>
          </a:xfrm>
          <a:prstGeom prst="rect">
            <a:avLst/>
          </a:prstGeom>
        </p:spPr>
      </p:pic>
      <p:sp>
        <p:nvSpPr>
          <p:cNvPr id="2" name="Rubrik 1"/>
          <p:cNvSpPr>
            <a:spLocks noGrp="1"/>
          </p:cNvSpPr>
          <p:nvPr>
            <p:ph type="ctrTitle" hasCustomPrompt="1"/>
          </p:nvPr>
        </p:nvSpPr>
        <p:spPr>
          <a:xfrm>
            <a:off x="539999" y="3222000"/>
            <a:ext cx="8079181" cy="1008000"/>
          </a:xfrm>
        </p:spPr>
        <p:txBody>
          <a:bodyPr lIns="0" tIns="0" rIns="0" bIns="0" anchor="ctr" anchorCtr="0"/>
          <a:lstStyle>
            <a:lvl1pPr algn="l">
              <a:defRPr sz="4000" baseline="0">
                <a:solidFill>
                  <a:srgbClr val="000000"/>
                </a:solidFill>
              </a:defRPr>
            </a:lvl1pPr>
          </a:lstStyle>
          <a:p>
            <a:r>
              <a:rPr lang="sv-SE" dirty="0"/>
              <a:t>Välj vit eller svart text för kontrast</a:t>
            </a:r>
          </a:p>
        </p:txBody>
      </p:sp>
      <p:sp>
        <p:nvSpPr>
          <p:cNvPr id="10" name="Platshållare för bild 9"/>
          <p:cNvSpPr>
            <a:spLocks noGrp="1"/>
          </p:cNvSpPr>
          <p:nvPr>
            <p:ph type="pic" sz="quarter" idx="15"/>
          </p:nvPr>
        </p:nvSpPr>
        <p:spPr>
          <a:xfrm>
            <a:off x="-2" y="1371114"/>
            <a:ext cx="9144000" cy="1584000"/>
          </a:xfrm>
        </p:spPr>
        <p:txBody>
          <a:bodyPr/>
          <a:lstStyle>
            <a:lvl1pPr marL="0" indent="0">
              <a:buFontTx/>
              <a:buNone/>
              <a:defRPr/>
            </a:lvl1pPr>
          </a:lstStyle>
          <a:p>
            <a:r>
              <a:rPr lang="sv-SE"/>
              <a:t>Klicka på ikonen för att lägga till en bild</a:t>
            </a:r>
          </a:p>
        </p:txBody>
      </p:sp>
      <p:pic>
        <p:nvPicPr>
          <p:cNvPr id="11"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005278" y="4441177"/>
            <a:ext cx="1782763" cy="361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253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bild_Alt 4">
    <p:spTree>
      <p:nvGrpSpPr>
        <p:cNvPr id="1" name=""/>
        <p:cNvGrpSpPr/>
        <p:nvPr/>
      </p:nvGrpSpPr>
      <p:grpSpPr>
        <a:xfrm>
          <a:off x="0" y="0"/>
          <a:ext cx="0" cy="0"/>
          <a:chOff x="0" y="0"/>
          <a:chExt cx="0" cy="0"/>
        </a:xfrm>
      </p:grpSpPr>
      <p:pic>
        <p:nvPicPr>
          <p:cNvPr id="9" name="Bildobjekt 8"/>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1360365"/>
            <a:ext cx="9143999" cy="2422769"/>
          </a:xfrm>
          <a:prstGeom prst="rect">
            <a:avLst/>
          </a:prstGeom>
        </p:spPr>
      </p:pic>
      <p:sp>
        <p:nvSpPr>
          <p:cNvPr id="2" name="Rubrik 1"/>
          <p:cNvSpPr>
            <a:spLocks noGrp="1"/>
          </p:cNvSpPr>
          <p:nvPr>
            <p:ph type="ctrTitle" hasCustomPrompt="1"/>
          </p:nvPr>
        </p:nvSpPr>
        <p:spPr>
          <a:xfrm>
            <a:off x="628650" y="1915628"/>
            <a:ext cx="8191784" cy="1152000"/>
          </a:xfrm>
        </p:spPr>
        <p:txBody>
          <a:bodyPr lIns="0" tIns="0" rIns="0" bIns="0" anchor="ctr" anchorCtr="0"/>
          <a:lstStyle>
            <a:lvl1pPr algn="l">
              <a:defRPr sz="4000" baseline="0">
                <a:solidFill>
                  <a:srgbClr val="000000"/>
                </a:solidFill>
              </a:defRPr>
            </a:lvl1pPr>
          </a:lstStyle>
          <a:p>
            <a:r>
              <a:rPr lang="sv-SE" dirty="0"/>
              <a:t>Välj vit eller svart text för kontrast</a:t>
            </a:r>
          </a:p>
        </p:txBody>
      </p:sp>
      <p:pic>
        <p:nvPicPr>
          <p:cNvPr id="5"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151013" y="3219715"/>
            <a:ext cx="1782763" cy="361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31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tartbild_Alt 5">
    <p:spTree>
      <p:nvGrpSpPr>
        <p:cNvPr id="1" name=""/>
        <p:cNvGrpSpPr/>
        <p:nvPr/>
      </p:nvGrpSpPr>
      <p:grpSpPr>
        <a:xfrm>
          <a:off x="0" y="0"/>
          <a:ext cx="0" cy="0"/>
          <a:chOff x="0" y="0"/>
          <a:chExt cx="0" cy="0"/>
        </a:xfrm>
      </p:grpSpPr>
      <p:pic>
        <p:nvPicPr>
          <p:cNvPr id="3" name="Bildobjekt 2"/>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a:xfrm>
            <a:off x="0" y="3123188"/>
            <a:ext cx="9179296" cy="555223"/>
          </a:xfrm>
          <a:prstGeom prst="rect">
            <a:avLst/>
          </a:prstGeom>
        </p:spPr>
      </p:pic>
      <p:sp>
        <p:nvSpPr>
          <p:cNvPr id="8" name="Platshållare för bild 9"/>
          <p:cNvSpPr>
            <a:spLocks noGrp="1"/>
          </p:cNvSpPr>
          <p:nvPr>
            <p:ph type="pic" sz="quarter" idx="15"/>
          </p:nvPr>
        </p:nvSpPr>
        <p:spPr>
          <a:xfrm>
            <a:off x="0" y="1371114"/>
            <a:ext cx="2916000" cy="1584000"/>
          </a:xfrm>
        </p:spPr>
        <p:txBody>
          <a:bodyPr/>
          <a:lstStyle>
            <a:lvl1pPr marL="0" indent="0">
              <a:buFontTx/>
              <a:buNone/>
              <a:defRPr/>
            </a:lvl1pPr>
          </a:lstStyle>
          <a:p>
            <a:r>
              <a:rPr lang="sv-SE"/>
              <a:t>Klicka på ikonen för att lägga till en bild</a:t>
            </a:r>
          </a:p>
        </p:txBody>
      </p:sp>
      <p:sp>
        <p:nvSpPr>
          <p:cNvPr id="9" name="Platshållare för bild 9"/>
          <p:cNvSpPr>
            <a:spLocks noGrp="1"/>
          </p:cNvSpPr>
          <p:nvPr>
            <p:ph type="pic" sz="quarter" idx="16"/>
          </p:nvPr>
        </p:nvSpPr>
        <p:spPr>
          <a:xfrm>
            <a:off x="3114000" y="1371114"/>
            <a:ext cx="2916000" cy="1584000"/>
          </a:xfrm>
        </p:spPr>
        <p:txBody>
          <a:bodyPr/>
          <a:lstStyle>
            <a:lvl1pPr marL="0" indent="0">
              <a:buFontTx/>
              <a:buNone/>
              <a:defRPr/>
            </a:lvl1pPr>
          </a:lstStyle>
          <a:p>
            <a:r>
              <a:rPr lang="sv-SE"/>
              <a:t>Klicka på ikonen för att lägga till en bild</a:t>
            </a:r>
          </a:p>
        </p:txBody>
      </p:sp>
      <p:sp>
        <p:nvSpPr>
          <p:cNvPr id="10" name="Platshållare för bild 9"/>
          <p:cNvSpPr>
            <a:spLocks noGrp="1"/>
          </p:cNvSpPr>
          <p:nvPr>
            <p:ph type="pic" sz="quarter" idx="17"/>
          </p:nvPr>
        </p:nvSpPr>
        <p:spPr>
          <a:xfrm>
            <a:off x="6228000" y="1371114"/>
            <a:ext cx="2916000" cy="1584000"/>
          </a:xfrm>
        </p:spPr>
        <p:txBody>
          <a:bodyPr/>
          <a:lstStyle>
            <a:lvl1pPr marL="0" indent="0">
              <a:buFontTx/>
              <a:buNone/>
              <a:defRPr/>
            </a:lvl1pPr>
          </a:lstStyle>
          <a:p>
            <a:r>
              <a:rPr lang="sv-SE"/>
              <a:t>Klicka på ikonen för att lägga till en bild</a:t>
            </a:r>
          </a:p>
        </p:txBody>
      </p:sp>
      <p:sp>
        <p:nvSpPr>
          <p:cNvPr id="11" name="Rubrik 1"/>
          <p:cNvSpPr>
            <a:spLocks noGrp="1"/>
          </p:cNvSpPr>
          <p:nvPr>
            <p:ph type="ctrTitle" hasCustomPrompt="1"/>
          </p:nvPr>
        </p:nvSpPr>
        <p:spPr>
          <a:xfrm>
            <a:off x="534260" y="3166552"/>
            <a:ext cx="6336101" cy="626445"/>
          </a:xfrm>
        </p:spPr>
        <p:txBody>
          <a:bodyPr lIns="0" tIns="0" rIns="0" bIns="0" anchor="t" anchorCtr="0">
            <a:normAutofit/>
          </a:bodyPr>
          <a:lstStyle>
            <a:lvl1pPr algn="l">
              <a:defRPr sz="3200" baseline="0">
                <a:solidFill>
                  <a:srgbClr val="000000"/>
                </a:solidFill>
              </a:defRPr>
            </a:lvl1pPr>
          </a:lstStyle>
          <a:p>
            <a:r>
              <a:rPr lang="sv-SE" dirty="0"/>
              <a:t>Välj vit eller svart text för kontrast</a:t>
            </a:r>
          </a:p>
        </p:txBody>
      </p:sp>
      <p:pic>
        <p:nvPicPr>
          <p:cNvPr id="12"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7053856" y="3226655"/>
            <a:ext cx="1782763" cy="361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266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8" name="Platshållare för sidfot 4"/>
          <p:cNvSpPr>
            <a:spLocks noGrp="1"/>
          </p:cNvSpPr>
          <p:nvPr>
            <p:ph type="ftr" sz="quarter" idx="3"/>
          </p:nvPr>
        </p:nvSpPr>
        <p:spPr>
          <a:xfrm>
            <a:off x="1740829" y="4643360"/>
            <a:ext cx="4466683"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1411494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Rubrik och innehåll - utan logo">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342" y="4965701"/>
            <a:ext cx="9141316" cy="17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10" name="Platshållare för sidfot 4"/>
          <p:cNvSpPr>
            <a:spLocks noGrp="1"/>
          </p:cNvSpPr>
          <p:nvPr>
            <p:ph type="ftr" sz="quarter" idx="3"/>
          </p:nvPr>
        </p:nvSpPr>
        <p:spPr>
          <a:xfrm>
            <a:off x="1740829" y="4643360"/>
            <a:ext cx="4466683"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3657340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ch hög bild">
    <p:spTree>
      <p:nvGrpSpPr>
        <p:cNvPr id="1" name=""/>
        <p:cNvGrpSpPr/>
        <p:nvPr/>
      </p:nvGrpSpPr>
      <p:grpSpPr>
        <a:xfrm>
          <a:off x="0" y="0"/>
          <a:ext cx="0" cy="0"/>
          <a:chOff x="0" y="0"/>
          <a:chExt cx="0" cy="0"/>
        </a:xfrm>
      </p:grpSpPr>
      <p:sp>
        <p:nvSpPr>
          <p:cNvPr id="2" name="Rubrik 1"/>
          <p:cNvSpPr>
            <a:spLocks noGrp="1"/>
          </p:cNvSpPr>
          <p:nvPr>
            <p:ph type="title"/>
          </p:nvPr>
        </p:nvSpPr>
        <p:spPr>
          <a:xfrm>
            <a:off x="532800" y="720000"/>
            <a:ext cx="4759200" cy="1036800"/>
          </a:xfrm>
        </p:spPr>
        <p:txBody>
          <a:bodyPr/>
          <a:lstStyle/>
          <a:p>
            <a:r>
              <a:rPr lang="sv-SE"/>
              <a:t>Klicka här för att ändra mall för rubrikformat</a:t>
            </a:r>
          </a:p>
        </p:txBody>
      </p:sp>
      <p:sp>
        <p:nvSpPr>
          <p:cNvPr id="8" name="Platshållare för bild 7"/>
          <p:cNvSpPr>
            <a:spLocks noGrp="1"/>
          </p:cNvSpPr>
          <p:nvPr>
            <p:ph type="pic" sz="quarter" idx="13"/>
          </p:nvPr>
        </p:nvSpPr>
        <p:spPr>
          <a:xfrm>
            <a:off x="5616000" y="0"/>
            <a:ext cx="3528000" cy="4968000"/>
          </a:xfrm>
        </p:spPr>
        <p:txBody>
          <a:bodyPr/>
          <a:lstStyle>
            <a:lvl1pPr marL="0" indent="0">
              <a:buFontTx/>
              <a:buNone/>
              <a:defRPr/>
            </a:lvl1pPr>
          </a:lstStyle>
          <a:p>
            <a:r>
              <a:rPr lang="sv-SE"/>
              <a:t>Klicka på ikonen för att lägga till en bild</a:t>
            </a:r>
            <a:endParaRPr lang="sv-SE" dirty="0"/>
          </a:p>
        </p:txBody>
      </p:sp>
      <p:sp>
        <p:nvSpPr>
          <p:cNvPr id="3" name="Platshållare för innehåll 2"/>
          <p:cNvSpPr>
            <a:spLocks noGrp="1"/>
          </p:cNvSpPr>
          <p:nvPr>
            <p:ph idx="1"/>
          </p:nvPr>
        </p:nvSpPr>
        <p:spPr>
          <a:xfrm>
            <a:off x="532800" y="1800000"/>
            <a:ext cx="4759200" cy="2714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 name="Bildobjekt 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342" y="4965701"/>
            <a:ext cx="9141316" cy="17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Platshållare för bildnummer 4"/>
          <p:cNvSpPr txBox="1">
            <a:spLocks/>
          </p:cNvSpPr>
          <p:nvPr userDrawn="1"/>
        </p:nvSpPr>
        <p:spPr>
          <a:xfrm>
            <a:off x="537251" y="4686366"/>
            <a:ext cx="501035" cy="274637"/>
          </a:xfrm>
          <a:prstGeom prst="rect">
            <a:avLst/>
          </a:prstGeom>
        </p:spPr>
        <p:txBody>
          <a:bodyPr vert="horz" lIns="91440" tIns="45720" rIns="91440" bIns="45720" rtlCol="0" anchor="ctr"/>
          <a:lstStyle>
            <a:defPPr>
              <a:defRPr lang="sv-SE"/>
            </a:defPPr>
            <a:lvl1pPr marL="0" algn="l" defTabSz="685800" rtl="0" eaLnBrk="1" latinLnBrk="0" hangingPunct="1">
              <a:defRPr sz="12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sv-SE" dirty="0"/>
          </a:p>
        </p:txBody>
      </p:sp>
      <p:sp>
        <p:nvSpPr>
          <p:cNvPr id="11"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12" name="Platshållare för sidfot 4"/>
          <p:cNvSpPr>
            <a:spLocks noGrp="1"/>
          </p:cNvSpPr>
          <p:nvPr>
            <p:ph type="ftr" sz="quarter" idx="3"/>
          </p:nvPr>
        </p:nvSpPr>
        <p:spPr>
          <a:xfrm>
            <a:off x="1740830" y="4643360"/>
            <a:ext cx="3575026"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912731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och innehåll och bild">
    <p:spTree>
      <p:nvGrpSpPr>
        <p:cNvPr id="1" name=""/>
        <p:cNvGrpSpPr/>
        <p:nvPr/>
      </p:nvGrpSpPr>
      <p:grpSpPr>
        <a:xfrm>
          <a:off x="0" y="0"/>
          <a:ext cx="0" cy="0"/>
          <a:chOff x="0" y="0"/>
          <a:chExt cx="0" cy="0"/>
        </a:xfrm>
      </p:grpSpPr>
      <p:sp>
        <p:nvSpPr>
          <p:cNvPr id="2" name="Rubrik 1"/>
          <p:cNvSpPr>
            <a:spLocks noGrp="1"/>
          </p:cNvSpPr>
          <p:nvPr>
            <p:ph type="title"/>
          </p:nvPr>
        </p:nvSpPr>
        <p:spPr>
          <a:xfrm>
            <a:off x="532800" y="720000"/>
            <a:ext cx="4255634" cy="1036800"/>
          </a:xfrm>
        </p:spPr>
        <p:txBody>
          <a:bodyPr/>
          <a:lstStyle/>
          <a:p>
            <a:r>
              <a:rPr lang="sv-SE"/>
              <a:t>Klicka här för att ändra mall för rubrikformat</a:t>
            </a:r>
            <a:endParaRPr lang="sv-SE" dirty="0"/>
          </a:p>
        </p:txBody>
      </p:sp>
      <p:sp>
        <p:nvSpPr>
          <p:cNvPr id="3" name="Platshållare för innehåll 2"/>
          <p:cNvSpPr>
            <a:spLocks noGrp="1"/>
          </p:cNvSpPr>
          <p:nvPr>
            <p:ph idx="1"/>
          </p:nvPr>
        </p:nvSpPr>
        <p:spPr>
          <a:xfrm>
            <a:off x="532800" y="1800000"/>
            <a:ext cx="4255634" cy="27144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Platshållare för bild 7"/>
          <p:cNvSpPr>
            <a:spLocks noGrp="1"/>
          </p:cNvSpPr>
          <p:nvPr>
            <p:ph type="pic" sz="quarter" idx="13"/>
          </p:nvPr>
        </p:nvSpPr>
        <p:spPr>
          <a:xfrm>
            <a:off x="5148000" y="986400"/>
            <a:ext cx="3996000" cy="2736000"/>
          </a:xfrm>
        </p:spPr>
        <p:txBody>
          <a:bodyPr/>
          <a:lstStyle>
            <a:lvl1pPr marL="0" indent="0">
              <a:buFontTx/>
              <a:buNone/>
              <a:defRPr/>
            </a:lvl1pPr>
          </a:lstStyle>
          <a:p>
            <a:r>
              <a:rPr lang="sv-SE"/>
              <a:t>Klicka på ikonen för att lägga till en bild</a:t>
            </a:r>
            <a:endParaRPr lang="sv-SE" dirty="0"/>
          </a:p>
        </p:txBody>
      </p:sp>
      <p:pic>
        <p:nvPicPr>
          <p:cNvPr id="9" name="Bildobjekt 4"/>
          <p:cNvPicPr>
            <a:picLocks noChangeAspect="1"/>
          </p:cNvPicPr>
          <p:nvPr userDrawn="1"/>
        </p:nvPicPr>
        <p:blipFill>
          <a:blip r:embed="rId2" r:link="rId3">
            <a:extLst>
              <a:ext uri="{28A0092B-C50C-407E-A947-70E740481C1C}">
                <a14:useLocalDpi xmlns:a14="http://schemas.microsoft.com/office/drawing/2010/main" val="0"/>
              </a:ext>
            </a:extLst>
          </a:blip>
          <a:stretch>
            <a:fillRect/>
          </a:stretch>
        </p:blipFill>
        <p:spPr bwMode="auto">
          <a:xfrm>
            <a:off x="1342" y="4965701"/>
            <a:ext cx="9141316" cy="176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12" name="Platshållare för sidfot 4"/>
          <p:cNvSpPr>
            <a:spLocks noGrp="1"/>
          </p:cNvSpPr>
          <p:nvPr>
            <p:ph type="ftr" sz="quarter" idx="3"/>
          </p:nvPr>
        </p:nvSpPr>
        <p:spPr>
          <a:xfrm>
            <a:off x="1740829" y="4643360"/>
            <a:ext cx="4466683"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3905832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file://localhost/Volumes/Centralen/HD1/Vastra%20Gotalandsregionen/VGR%2015-2735%20Utveckling%20grafisk%20profil/Mallar%202015/Dekorer%20till%20Wordfiler/Dekor_powerpoint/Grey/Bullet_grey.png"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file://localhost/Volumes/Centralen/HD1/Vastra%20Gotalandsregionen/VGR%2015-2735%20Utveckling%20grafisk%20profil/Mallar%202015/Dekorer%20till%20Wordfiler/Dekor_powerpoint/Grey/Dekor_ppt_undersidor_grey.png"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32800" y="720000"/>
            <a:ext cx="8078400" cy="1036800"/>
          </a:xfrm>
          <a:prstGeom prst="rect">
            <a:avLst/>
          </a:prstGeom>
        </p:spPr>
        <p:txBody>
          <a:bodyPr vert="horz" lIns="0" tIns="0" rIns="0" bIns="0" rtlCol="0" anchor="ctr">
            <a:normAutofit/>
          </a:bodyPr>
          <a:lstStyle/>
          <a:p>
            <a:r>
              <a:rPr lang="sv-SE" dirty="0"/>
              <a:t>Klicka här för att ändra format</a:t>
            </a:r>
          </a:p>
        </p:txBody>
      </p:sp>
      <p:sp>
        <p:nvSpPr>
          <p:cNvPr id="3" name="Platshållare för text 2"/>
          <p:cNvSpPr>
            <a:spLocks noGrp="1"/>
          </p:cNvSpPr>
          <p:nvPr>
            <p:ph type="body" idx="1"/>
          </p:nvPr>
        </p:nvSpPr>
        <p:spPr>
          <a:xfrm>
            <a:off x="532800" y="1800000"/>
            <a:ext cx="8078400" cy="2700000"/>
          </a:xfrm>
          <a:prstGeom prst="rect">
            <a:avLst/>
          </a:prstGeom>
        </p:spPr>
        <p:txBody>
          <a:bodyPr vert="horz" lIns="0" tIns="0" rIns="0" bIns="0" spcCol="18000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4"/>
          <p:cNvPicPr>
            <a:picLocks noChangeAspect="1"/>
          </p:cNvPicPr>
          <p:nvPr/>
        </p:nvPicPr>
        <p:blipFill>
          <a:blip r:embed="rId15" r:link="rId16">
            <a:extLst>
              <a:ext uri="{28A0092B-C50C-407E-A947-70E740481C1C}">
                <a14:useLocalDpi xmlns:a14="http://schemas.microsoft.com/office/drawing/2010/main" val="0"/>
              </a:ext>
            </a:extLst>
          </a:blip>
          <a:stretch>
            <a:fillRect/>
          </a:stretch>
        </p:blipFill>
        <p:spPr bwMode="auto">
          <a:xfrm>
            <a:off x="19" y="4969515"/>
            <a:ext cx="9146820" cy="176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Platshållare för datum 3"/>
          <p:cNvSpPr>
            <a:spLocks noGrp="1"/>
          </p:cNvSpPr>
          <p:nvPr>
            <p:ph type="dt" sz="half" idx="2"/>
          </p:nvPr>
        </p:nvSpPr>
        <p:spPr>
          <a:xfrm>
            <a:off x="488175" y="4643360"/>
            <a:ext cx="1221679" cy="274637"/>
          </a:xfrm>
          <a:prstGeom prst="rect">
            <a:avLst/>
          </a:prstGeom>
        </p:spPr>
        <p:txBody>
          <a:bodyPr vert="horz" lIns="91440" tIns="45720" rIns="91440" bIns="45720" rtlCol="0" anchor="ctr"/>
          <a:lstStyle>
            <a:lvl1pPr algn="l">
              <a:defRPr sz="1200">
                <a:solidFill>
                  <a:schemeClr val="tx1"/>
                </a:solidFill>
              </a:defRPr>
            </a:lvl1pPr>
          </a:lstStyle>
          <a:p>
            <a:fld id="{E82650AE-06A9-2D4E-84FA-95DA3038D778}" type="datetime1">
              <a:rPr lang="sv-SE" smtClean="0"/>
              <a:pPr/>
              <a:t>2021-11-11</a:t>
            </a:fld>
            <a:endParaRPr lang="sv-SE" dirty="0"/>
          </a:p>
        </p:txBody>
      </p:sp>
      <p:sp>
        <p:nvSpPr>
          <p:cNvPr id="11" name="Platshållare för sidfot 4"/>
          <p:cNvSpPr>
            <a:spLocks noGrp="1"/>
          </p:cNvSpPr>
          <p:nvPr>
            <p:ph type="ftr" sz="quarter" idx="3"/>
          </p:nvPr>
        </p:nvSpPr>
        <p:spPr>
          <a:xfrm>
            <a:off x="1740829" y="4643360"/>
            <a:ext cx="4466683" cy="274637"/>
          </a:xfrm>
          <a:prstGeom prst="rect">
            <a:avLst/>
          </a:prstGeom>
        </p:spPr>
        <p:txBody>
          <a:bodyPr vert="horz" lIns="91440" tIns="45720" rIns="91440" bIns="45720" rtlCol="0" anchor="ctr"/>
          <a:lstStyle>
            <a:lvl1pPr algn="l">
              <a:defRPr sz="1200">
                <a:solidFill>
                  <a:schemeClr val="tx1"/>
                </a:solidFill>
              </a:defRPr>
            </a:lvl1pPr>
          </a:lstStyle>
          <a:p>
            <a:r>
              <a:rPr lang="sv-SE"/>
              <a:t>Här skriver du in sidfot</a:t>
            </a:r>
            <a:endParaRPr lang="sv-SE" dirty="0"/>
          </a:p>
        </p:txBody>
      </p:sp>
    </p:spTree>
    <p:extLst>
      <p:ext uri="{BB962C8B-B14F-4D97-AF65-F5344CB8AC3E}">
        <p14:creationId xmlns:p14="http://schemas.microsoft.com/office/powerpoint/2010/main" val="2367071769"/>
      </p:ext>
    </p:extLst>
  </p:cSld>
  <p:clrMap bg1="dk1" tx1="lt1" bg2="dk2" tx2="lt2" accent1="accent1" accent2="accent2" accent3="accent3" accent4="accent4" accent5="accent5" accent6="accent6" hlink="hlink" folHlink="folHlink"/>
  <p:sldLayoutIdLst>
    <p:sldLayoutId id="2147483649" r:id="rId1"/>
    <p:sldLayoutId id="2147483660" r:id="rId2"/>
    <p:sldLayoutId id="2147483663" r:id="rId3"/>
    <p:sldLayoutId id="2147483664" r:id="rId4"/>
    <p:sldLayoutId id="2147483665" r:id="rId5"/>
    <p:sldLayoutId id="2147483650" r:id="rId6"/>
    <p:sldLayoutId id="2147483670" r:id="rId7"/>
    <p:sldLayoutId id="2147483666" r:id="rId8"/>
    <p:sldLayoutId id="2147483667" r:id="rId9"/>
    <p:sldLayoutId id="2147483668" r:id="rId10"/>
    <p:sldLayoutId id="2147483654" r:id="rId11"/>
    <p:sldLayoutId id="2147483655" r:id="rId12"/>
    <p:sldLayoutId id="2147483669" r:id="rId13"/>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358775" indent="-358775" algn="l" defTabSz="685800" rtl="0" eaLnBrk="1" latinLnBrk="0" hangingPunct="1">
        <a:lnSpc>
          <a:spcPct val="90000"/>
        </a:lnSpc>
        <a:spcBef>
          <a:spcPts val="750"/>
        </a:spcBef>
        <a:buSzPct val="100000"/>
        <a:buFontTx/>
        <a:buBlip>
          <a:blip r:embed="rId17" r:link="rId18"/>
        </a:buBlip>
        <a:defRPr sz="2100" kern="1200">
          <a:solidFill>
            <a:schemeClr val="tx1"/>
          </a:solidFill>
          <a:latin typeface="+mn-lt"/>
          <a:ea typeface="+mn-ea"/>
          <a:cs typeface="+mn-cs"/>
        </a:defRPr>
      </a:lvl1pPr>
      <a:lvl2pPr marL="536575" indent="-179388" algn="l" defTabSz="685800" rtl="0" eaLnBrk="1" latinLnBrk="0" hangingPunct="1">
        <a:lnSpc>
          <a:spcPct val="90000"/>
        </a:lnSpc>
        <a:spcBef>
          <a:spcPts val="375"/>
        </a:spcBef>
        <a:buClr>
          <a:schemeClr val="accent4"/>
        </a:buClr>
        <a:buSzPct val="100000"/>
        <a:buFont typeface="Calibri" panose="020F0502020204030204" pitchFamily="34" charset="0"/>
        <a:buChar char="‒"/>
        <a:defRPr sz="1800" kern="1200">
          <a:solidFill>
            <a:schemeClr val="tx1"/>
          </a:solidFill>
          <a:latin typeface="+mn-lt"/>
          <a:ea typeface="+mn-ea"/>
          <a:cs typeface="+mn-cs"/>
        </a:defRPr>
      </a:lvl2pPr>
      <a:lvl3pPr marL="719138" indent="-182563" algn="l" defTabSz="685800" rtl="0" eaLnBrk="1" latinLnBrk="0" hangingPunct="1">
        <a:lnSpc>
          <a:spcPct val="90000"/>
        </a:lnSpc>
        <a:spcBef>
          <a:spcPts val="375"/>
        </a:spcBef>
        <a:buClr>
          <a:schemeClr val="accent4"/>
        </a:buClr>
        <a:buSzPct val="100000"/>
        <a:buFont typeface="Calibri" panose="020F0502020204030204" pitchFamily="34" charset="0"/>
        <a:buChar char="‒"/>
        <a:tabLst/>
        <a:defRPr sz="1500" kern="1200">
          <a:solidFill>
            <a:schemeClr val="tx1"/>
          </a:solidFill>
          <a:latin typeface="+mn-lt"/>
          <a:ea typeface="+mn-ea"/>
          <a:cs typeface="+mn-cs"/>
        </a:defRPr>
      </a:lvl3pPr>
      <a:lvl4pPr marL="898525" indent="-179388" algn="l" defTabSz="685800" rtl="0" eaLnBrk="1" latinLnBrk="0" hangingPunct="1">
        <a:lnSpc>
          <a:spcPct val="90000"/>
        </a:lnSpc>
        <a:spcBef>
          <a:spcPts val="375"/>
        </a:spcBef>
        <a:buClr>
          <a:schemeClr val="accent4"/>
        </a:buClr>
        <a:buSzPct val="100000"/>
        <a:buFont typeface="Calibri" panose="020F0502020204030204" pitchFamily="34" charset="0"/>
        <a:buChar char="‒"/>
        <a:defRPr sz="1350" kern="1200">
          <a:solidFill>
            <a:schemeClr val="tx1"/>
          </a:solidFill>
          <a:latin typeface="+mn-lt"/>
          <a:ea typeface="+mn-ea"/>
          <a:cs typeface="+mn-cs"/>
        </a:defRPr>
      </a:lvl4pPr>
      <a:lvl5pPr marL="1076325" indent="-177800" algn="l" defTabSz="685800" rtl="0" eaLnBrk="1" latinLnBrk="0" hangingPunct="1">
        <a:lnSpc>
          <a:spcPct val="90000"/>
        </a:lnSpc>
        <a:spcBef>
          <a:spcPts val="375"/>
        </a:spcBef>
        <a:buClr>
          <a:schemeClr val="accent4"/>
        </a:buClr>
        <a:buSzPct val="100000"/>
        <a:buFont typeface="Calibri" panose="020F050202020403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file://localhost/Volumes/Centralen/HD1/Vastra%20Gotalandsregionen/VGR%2015-2735%20Utveckling%20grafisk%20profil/Mallar%202015/Dekorer%20till%20Wordfiler/Dekor_powerpoint/Grey/Bullet_grey.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3.sv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73.jpe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datum 3"/>
          <p:cNvSpPr>
            <a:spLocks noGrp="1"/>
          </p:cNvSpPr>
          <p:nvPr>
            <p:ph type="dt" sz="half" idx="2"/>
          </p:nvPr>
        </p:nvSpPr>
        <p:spPr>
          <a:xfrm>
            <a:off x="360526" y="4605260"/>
            <a:ext cx="1221679" cy="274637"/>
          </a:xfrm>
        </p:spPr>
        <p:txBody>
          <a:bodyPr/>
          <a:lstStyle/>
          <a:p>
            <a:r>
              <a:rPr lang="sv-SE" dirty="0"/>
              <a:t>2021-11-12</a:t>
            </a:r>
          </a:p>
        </p:txBody>
      </p:sp>
      <p:sp>
        <p:nvSpPr>
          <p:cNvPr id="6" name="textruta 5">
            <a:extLst>
              <a:ext uri="{FF2B5EF4-FFF2-40B4-BE49-F238E27FC236}">
                <a16:creationId xmlns:a16="http://schemas.microsoft.com/office/drawing/2014/main" id="{0209255C-196C-48EE-BE1B-CA319EEF080D}"/>
              </a:ext>
            </a:extLst>
          </p:cNvPr>
          <p:cNvSpPr txBox="1"/>
          <p:nvPr/>
        </p:nvSpPr>
        <p:spPr>
          <a:xfrm>
            <a:off x="360526" y="4040698"/>
            <a:ext cx="3214117" cy="507831"/>
          </a:xfrm>
          <a:prstGeom prst="rect">
            <a:avLst/>
          </a:prstGeom>
          <a:noFill/>
        </p:spPr>
        <p:txBody>
          <a:bodyPr wrap="square" rtlCol="0">
            <a:spAutoFit/>
          </a:bodyPr>
          <a:lstStyle/>
          <a:p>
            <a:pPr marL="0" indent="0">
              <a:buNone/>
            </a:pPr>
            <a:r>
              <a:rPr lang="sv-SE" dirty="0"/>
              <a:t>Carina Carlsson</a:t>
            </a:r>
          </a:p>
          <a:p>
            <a:pPr marL="0" indent="0">
              <a:buNone/>
            </a:pPr>
            <a:r>
              <a:rPr lang="sv-SE" dirty="0"/>
              <a:t>Kulturutveckling, Västra Götalandsregionen</a:t>
            </a:r>
          </a:p>
        </p:txBody>
      </p:sp>
      <p:pic>
        <p:nvPicPr>
          <p:cNvPr id="11" name="Platshållare för innehåll 6">
            <a:extLst>
              <a:ext uri="{FF2B5EF4-FFF2-40B4-BE49-F238E27FC236}">
                <a16:creationId xmlns:a16="http://schemas.microsoft.com/office/drawing/2014/main" id="{4F90B7D9-5AD3-4308-B3FE-B43F707C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18300" y="4114840"/>
            <a:ext cx="1892900" cy="385159"/>
          </a:xfrm>
          <a:prstGeom prst="rect">
            <a:avLst/>
          </a:prstGeom>
        </p:spPr>
      </p:pic>
      <p:pic>
        <p:nvPicPr>
          <p:cNvPr id="9" name="Bildobjekt 8" descr="En bild som visar text, flygplan, praktklocka, vektorgrafik&#10;&#10;Automatiskt genererad beskrivning">
            <a:extLst>
              <a:ext uri="{FF2B5EF4-FFF2-40B4-BE49-F238E27FC236}">
                <a16:creationId xmlns:a16="http://schemas.microsoft.com/office/drawing/2014/main" id="{CF780FF7-2F56-469B-BDD1-A67B0E2988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930" b="21643"/>
          <a:stretch/>
        </p:blipFill>
        <p:spPr>
          <a:xfrm>
            <a:off x="0" y="-1119200"/>
            <a:ext cx="9144000" cy="4976814"/>
          </a:xfrm>
          <a:prstGeom prst="rect">
            <a:avLst/>
          </a:prstGeom>
        </p:spPr>
      </p:pic>
      <p:sp>
        <p:nvSpPr>
          <p:cNvPr id="2" name="Rubrik 1"/>
          <p:cNvSpPr>
            <a:spLocks noGrp="1"/>
          </p:cNvSpPr>
          <p:nvPr>
            <p:ph type="title"/>
          </p:nvPr>
        </p:nvSpPr>
        <p:spPr>
          <a:xfrm>
            <a:off x="1067250" y="1460213"/>
            <a:ext cx="6725033" cy="2223074"/>
          </a:xfrm>
        </p:spPr>
        <p:txBody>
          <a:bodyPr>
            <a:noAutofit/>
          </a:bodyPr>
          <a:lstStyle/>
          <a:p>
            <a:r>
              <a:rPr lang="sv-SE" sz="3600" b="1" dirty="0">
                <a:effectLst>
                  <a:outerShdw blurRad="38100" dist="38100" dir="2700000" algn="tl">
                    <a:srgbClr val="000000">
                      <a:alpha val="43137"/>
                    </a:srgbClr>
                  </a:outerShdw>
                </a:effectLst>
              </a:rPr>
              <a:t>Vad kan husägaren göra för att möta klimatförändringarna?</a:t>
            </a:r>
            <a:br>
              <a:rPr lang="sv-SE" sz="3600" b="1" dirty="0">
                <a:effectLst>
                  <a:outerShdw blurRad="38100" dist="38100" dir="2700000" algn="tl">
                    <a:srgbClr val="000000">
                      <a:alpha val="43137"/>
                    </a:srgbClr>
                  </a:outerShdw>
                </a:effectLst>
              </a:rPr>
            </a:br>
            <a:br>
              <a:rPr lang="sv-SE" sz="3600" b="1" dirty="0">
                <a:effectLst>
                  <a:outerShdw blurRad="38100" dist="38100" dir="2700000" algn="tl">
                    <a:srgbClr val="000000">
                      <a:alpha val="43137"/>
                    </a:srgbClr>
                  </a:outerShdw>
                </a:effectLst>
              </a:rPr>
            </a:br>
            <a:endParaRPr lang="sv-SE"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80101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671B41B-1365-4D19-9040-3AE83D5D8E86}"/>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32341B36-2E8E-4DE1-9ED2-3434F400297E}"/>
              </a:ext>
            </a:extLst>
          </p:cNvPr>
          <p:cNvSpPr>
            <a:spLocks noGrp="1"/>
          </p:cNvSpPr>
          <p:nvPr>
            <p:ph idx="1"/>
          </p:nvPr>
        </p:nvSpPr>
        <p:spPr/>
        <p:txBody>
          <a:bodyPr/>
          <a:lstStyle/>
          <a:p>
            <a:endParaRPr lang="sv-SE"/>
          </a:p>
        </p:txBody>
      </p:sp>
      <p:sp>
        <p:nvSpPr>
          <p:cNvPr id="4" name="Platshållare för bild 3">
            <a:extLst>
              <a:ext uri="{FF2B5EF4-FFF2-40B4-BE49-F238E27FC236}">
                <a16:creationId xmlns:a16="http://schemas.microsoft.com/office/drawing/2014/main" id="{72CD874C-20AC-4CF2-A170-7A85387D5A22}"/>
              </a:ext>
            </a:extLst>
          </p:cNvPr>
          <p:cNvSpPr>
            <a:spLocks noGrp="1"/>
          </p:cNvSpPr>
          <p:nvPr>
            <p:ph type="pic" sz="quarter" idx="13"/>
          </p:nvPr>
        </p:nvSpPr>
        <p:spPr/>
      </p:sp>
      <p:sp>
        <p:nvSpPr>
          <p:cNvPr id="6" name="Platshållare för sidfot 5">
            <a:extLst>
              <a:ext uri="{FF2B5EF4-FFF2-40B4-BE49-F238E27FC236}">
                <a16:creationId xmlns:a16="http://schemas.microsoft.com/office/drawing/2014/main" id="{C2452014-2148-4535-BDE0-5E5C994B878E}"/>
              </a:ext>
            </a:extLst>
          </p:cNvPr>
          <p:cNvSpPr>
            <a:spLocks noGrp="1"/>
          </p:cNvSpPr>
          <p:nvPr>
            <p:ph type="ftr" sz="quarter" idx="3"/>
          </p:nvPr>
        </p:nvSpPr>
        <p:spPr/>
        <p:txBody>
          <a:bodyPr/>
          <a:lstStyle/>
          <a:p>
            <a:r>
              <a:rPr lang="sv-SE"/>
              <a:t>Här skriver du in sidfot</a:t>
            </a:r>
            <a:endParaRPr lang="sv-SE" dirty="0"/>
          </a:p>
        </p:txBody>
      </p:sp>
      <p:pic>
        <p:nvPicPr>
          <p:cNvPr id="7" name="Bildobjekt 6">
            <a:extLst>
              <a:ext uri="{FF2B5EF4-FFF2-40B4-BE49-F238E27FC236}">
                <a16:creationId xmlns:a16="http://schemas.microsoft.com/office/drawing/2014/main" id="{687E2E9A-B385-4B19-A142-542B5F5E2C10}"/>
              </a:ext>
            </a:extLst>
          </p:cNvPr>
          <p:cNvPicPr>
            <a:picLocks noChangeAspect="1"/>
          </p:cNvPicPr>
          <p:nvPr/>
        </p:nvPicPr>
        <p:blipFill>
          <a:blip r:embed="rId3">
            <a:lum/>
            <a:alphaModFix/>
          </a:blip>
          <a:srcRect/>
          <a:stretch>
            <a:fillRect/>
          </a:stretch>
        </p:blipFill>
        <p:spPr>
          <a:xfrm>
            <a:off x="1028700" y="-85691"/>
            <a:ext cx="7086600" cy="5314881"/>
          </a:xfrm>
          <a:prstGeom prst="rect">
            <a:avLst/>
          </a:prstGeom>
          <a:noFill/>
          <a:ln cap="flat">
            <a:noFill/>
          </a:ln>
        </p:spPr>
      </p:pic>
    </p:spTree>
    <p:extLst>
      <p:ext uri="{BB962C8B-B14F-4D97-AF65-F5344CB8AC3E}">
        <p14:creationId xmlns:p14="http://schemas.microsoft.com/office/powerpoint/2010/main" val="1795808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7A634A1-829C-4A37-A499-ED598476EB81}"/>
              </a:ext>
            </a:extLst>
          </p:cNvPr>
          <p:cNvPicPr>
            <a:picLocks noChangeAspect="1"/>
          </p:cNvPicPr>
          <p:nvPr/>
        </p:nvPicPr>
        <p:blipFill>
          <a:blip r:embed="rId3"/>
          <a:stretch>
            <a:fillRect/>
          </a:stretch>
        </p:blipFill>
        <p:spPr>
          <a:xfrm>
            <a:off x="530198" y="551716"/>
            <a:ext cx="2458892" cy="3470562"/>
          </a:xfrm>
          <a:prstGeom prst="rect">
            <a:avLst/>
          </a:prstGeom>
        </p:spPr>
      </p:pic>
      <p:pic>
        <p:nvPicPr>
          <p:cNvPr id="10" name="Bildobjekt 9">
            <a:extLst>
              <a:ext uri="{FF2B5EF4-FFF2-40B4-BE49-F238E27FC236}">
                <a16:creationId xmlns:a16="http://schemas.microsoft.com/office/drawing/2014/main" id="{E669BAB0-459F-40FC-8569-B6EE319C67F3}"/>
              </a:ext>
            </a:extLst>
          </p:cNvPr>
          <p:cNvPicPr>
            <a:picLocks noChangeAspect="1"/>
          </p:cNvPicPr>
          <p:nvPr/>
        </p:nvPicPr>
        <p:blipFill>
          <a:blip r:embed="rId4"/>
          <a:stretch>
            <a:fillRect/>
          </a:stretch>
        </p:blipFill>
        <p:spPr>
          <a:xfrm>
            <a:off x="3250346" y="551716"/>
            <a:ext cx="2458892" cy="3470562"/>
          </a:xfrm>
          <a:prstGeom prst="rect">
            <a:avLst/>
          </a:prstGeom>
        </p:spPr>
      </p:pic>
      <p:pic>
        <p:nvPicPr>
          <p:cNvPr id="12" name="Bildobjekt 11">
            <a:extLst>
              <a:ext uri="{FF2B5EF4-FFF2-40B4-BE49-F238E27FC236}">
                <a16:creationId xmlns:a16="http://schemas.microsoft.com/office/drawing/2014/main" id="{0C408CE6-B51C-4AB7-8188-A3AF11B9C426}"/>
              </a:ext>
            </a:extLst>
          </p:cNvPr>
          <p:cNvPicPr>
            <a:picLocks noChangeAspect="1"/>
          </p:cNvPicPr>
          <p:nvPr/>
        </p:nvPicPr>
        <p:blipFill rotWithShape="1">
          <a:blip r:embed="rId5"/>
          <a:srcRect/>
          <a:stretch/>
        </p:blipFill>
        <p:spPr>
          <a:xfrm>
            <a:off x="6047335" y="551716"/>
            <a:ext cx="2458893" cy="3470562"/>
          </a:xfrm>
          <a:prstGeom prst="rect">
            <a:avLst/>
          </a:prstGeom>
        </p:spPr>
      </p:pic>
      <p:pic>
        <p:nvPicPr>
          <p:cNvPr id="14" name="Bildobjekt 13">
            <a:extLst>
              <a:ext uri="{FF2B5EF4-FFF2-40B4-BE49-F238E27FC236}">
                <a16:creationId xmlns:a16="http://schemas.microsoft.com/office/drawing/2014/main" id="{94B42D10-4A6A-4FE9-A8AC-728EDE36E30F}"/>
              </a:ext>
            </a:extLst>
          </p:cNvPr>
          <p:cNvPicPr>
            <a:picLocks noChangeAspect="1"/>
          </p:cNvPicPr>
          <p:nvPr/>
        </p:nvPicPr>
        <p:blipFill>
          <a:blip r:embed="rId6"/>
          <a:stretch>
            <a:fillRect/>
          </a:stretch>
        </p:blipFill>
        <p:spPr>
          <a:xfrm>
            <a:off x="933127" y="4247865"/>
            <a:ext cx="6900262" cy="457045"/>
          </a:xfrm>
          <a:prstGeom prst="rect">
            <a:avLst/>
          </a:prstGeom>
        </p:spPr>
      </p:pic>
    </p:spTree>
    <p:extLst>
      <p:ext uri="{BB962C8B-B14F-4D97-AF65-F5344CB8AC3E}">
        <p14:creationId xmlns:p14="http://schemas.microsoft.com/office/powerpoint/2010/main" val="1502995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D8C2B5-A04F-4A46-B66B-D0FA1BAE247D}"/>
              </a:ext>
            </a:extLst>
          </p:cNvPr>
          <p:cNvSpPr>
            <a:spLocks noGrp="1"/>
          </p:cNvSpPr>
          <p:nvPr>
            <p:ph type="title"/>
          </p:nvPr>
        </p:nvSpPr>
        <p:spPr>
          <a:xfrm>
            <a:off x="488175" y="425440"/>
            <a:ext cx="8078400" cy="1036800"/>
          </a:xfrm>
        </p:spPr>
        <p:txBody>
          <a:bodyPr anchor="ctr">
            <a:normAutofit/>
          </a:bodyPr>
          <a:lstStyle/>
          <a:p>
            <a:r>
              <a:rPr lang="sv-SE" dirty="0"/>
              <a:t>Vad blir konsekvenserna för husen och ägarna? </a:t>
            </a:r>
          </a:p>
        </p:txBody>
      </p:sp>
      <p:sp>
        <p:nvSpPr>
          <p:cNvPr id="9" name="Platshållare för innehåll 2">
            <a:extLst>
              <a:ext uri="{FF2B5EF4-FFF2-40B4-BE49-F238E27FC236}">
                <a16:creationId xmlns:a16="http://schemas.microsoft.com/office/drawing/2014/main" id="{95E8E70C-E573-4A4D-B0D8-05BED89C5F75}"/>
              </a:ext>
            </a:extLst>
          </p:cNvPr>
          <p:cNvSpPr>
            <a:spLocks noGrp="1"/>
          </p:cNvSpPr>
          <p:nvPr>
            <p:ph idx="1"/>
          </p:nvPr>
        </p:nvSpPr>
        <p:spPr>
          <a:xfrm>
            <a:off x="460472" y="1896661"/>
            <a:ext cx="1879986" cy="1036800"/>
          </a:xfrm>
        </p:spPr>
        <p:txBody>
          <a:bodyPr>
            <a:normAutofit/>
          </a:bodyPr>
          <a:lstStyle/>
          <a:p>
            <a:pPr marL="0" indent="0">
              <a:buNone/>
            </a:pPr>
            <a:r>
              <a:rPr lang="sv-SE" dirty="0"/>
              <a:t>Klimatet blir varmare och fuktigare</a:t>
            </a:r>
          </a:p>
          <a:p>
            <a:pPr marL="0" indent="0">
              <a:buNone/>
            </a:pPr>
            <a:endParaRPr lang="sv-SE" dirty="0"/>
          </a:p>
        </p:txBody>
      </p:sp>
      <p:sp>
        <p:nvSpPr>
          <p:cNvPr id="6" name="Pil: höger 5">
            <a:extLst>
              <a:ext uri="{FF2B5EF4-FFF2-40B4-BE49-F238E27FC236}">
                <a16:creationId xmlns:a16="http://schemas.microsoft.com/office/drawing/2014/main" id="{06465821-9957-4905-88E4-8F9F6458EB7E}"/>
              </a:ext>
            </a:extLst>
          </p:cNvPr>
          <p:cNvSpPr/>
          <p:nvPr/>
        </p:nvSpPr>
        <p:spPr>
          <a:xfrm>
            <a:off x="2066136" y="2010379"/>
            <a:ext cx="790136" cy="338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9655CFC4-E5CB-46F7-8427-42908187017B}"/>
              </a:ext>
            </a:extLst>
          </p:cNvPr>
          <p:cNvSpPr txBox="1">
            <a:spLocks/>
          </p:cNvSpPr>
          <p:nvPr/>
        </p:nvSpPr>
        <p:spPr>
          <a:xfrm>
            <a:off x="3140192" y="1700320"/>
            <a:ext cx="2340647" cy="1883060"/>
          </a:xfrm>
          <a:prstGeom prst="rect">
            <a:avLst/>
          </a:prstGeom>
        </p:spPr>
        <p:txBody>
          <a:bodyPr vert="horz" lIns="0" tIns="0" rIns="0" bIns="0" spcCol="180000" rtlCol="0">
            <a:normAutofit/>
          </a:bodyPr>
          <a:lstStyle>
            <a:lvl1pPr marL="358775" indent="-358775" algn="l" defTabSz="685800" rtl="0" eaLnBrk="1" latinLnBrk="0" hangingPunct="1">
              <a:lnSpc>
                <a:spcPct val="90000"/>
              </a:lnSpc>
              <a:spcBef>
                <a:spcPts val="750"/>
              </a:spcBef>
              <a:buSzPct val="100000"/>
              <a:buFontTx/>
              <a:buBlip>
                <a:blip r:embed="rId3" r:link="rId4"/>
              </a:buBlip>
              <a:defRPr sz="2100" kern="1200">
                <a:solidFill>
                  <a:schemeClr val="tx1"/>
                </a:solidFill>
                <a:latin typeface="+mn-lt"/>
                <a:ea typeface="+mn-ea"/>
                <a:cs typeface="+mn-cs"/>
              </a:defRPr>
            </a:lvl1pPr>
            <a:lvl2pPr marL="536575" indent="-179388" algn="l" defTabSz="685800" rtl="0" eaLnBrk="1" latinLnBrk="0" hangingPunct="1">
              <a:lnSpc>
                <a:spcPct val="90000"/>
              </a:lnSpc>
              <a:spcBef>
                <a:spcPts val="375"/>
              </a:spcBef>
              <a:buClr>
                <a:schemeClr val="accent4"/>
              </a:buClr>
              <a:buSzPct val="100000"/>
              <a:buFont typeface="Calibri" panose="020F0502020204030204" pitchFamily="34" charset="0"/>
              <a:buChar char="‒"/>
              <a:defRPr sz="1800" kern="1200">
                <a:solidFill>
                  <a:schemeClr val="tx1"/>
                </a:solidFill>
                <a:latin typeface="+mn-lt"/>
                <a:ea typeface="+mn-ea"/>
                <a:cs typeface="+mn-cs"/>
              </a:defRPr>
            </a:lvl2pPr>
            <a:lvl3pPr marL="719138" indent="-182563" algn="l" defTabSz="685800" rtl="0" eaLnBrk="1" latinLnBrk="0" hangingPunct="1">
              <a:lnSpc>
                <a:spcPct val="90000"/>
              </a:lnSpc>
              <a:spcBef>
                <a:spcPts val="375"/>
              </a:spcBef>
              <a:buClr>
                <a:schemeClr val="accent4"/>
              </a:buClr>
              <a:buSzPct val="100000"/>
              <a:buFont typeface="Calibri" panose="020F0502020204030204" pitchFamily="34" charset="0"/>
              <a:buChar char="‒"/>
              <a:tabLst/>
              <a:defRPr sz="1500" kern="1200">
                <a:solidFill>
                  <a:schemeClr val="tx1"/>
                </a:solidFill>
                <a:latin typeface="+mn-lt"/>
                <a:ea typeface="+mn-ea"/>
                <a:cs typeface="+mn-cs"/>
              </a:defRPr>
            </a:lvl3pPr>
            <a:lvl4pPr marL="898525" indent="-179388" algn="l" defTabSz="685800" rtl="0" eaLnBrk="1" latinLnBrk="0" hangingPunct="1">
              <a:lnSpc>
                <a:spcPct val="90000"/>
              </a:lnSpc>
              <a:spcBef>
                <a:spcPts val="375"/>
              </a:spcBef>
              <a:buClr>
                <a:schemeClr val="accent4"/>
              </a:buClr>
              <a:buSzPct val="100000"/>
              <a:buFont typeface="Calibri" panose="020F0502020204030204" pitchFamily="34" charset="0"/>
              <a:buChar char="‒"/>
              <a:defRPr sz="1350" kern="1200">
                <a:solidFill>
                  <a:schemeClr val="tx1"/>
                </a:solidFill>
                <a:latin typeface="+mn-lt"/>
                <a:ea typeface="+mn-ea"/>
                <a:cs typeface="+mn-cs"/>
              </a:defRPr>
            </a:lvl4pPr>
            <a:lvl5pPr marL="1076325" indent="-177800" algn="l" defTabSz="685800" rtl="0" eaLnBrk="1" latinLnBrk="0" hangingPunct="1">
              <a:lnSpc>
                <a:spcPct val="90000"/>
              </a:lnSpc>
              <a:spcBef>
                <a:spcPts val="375"/>
              </a:spcBef>
              <a:buClr>
                <a:schemeClr val="accent4"/>
              </a:buClr>
              <a:buSzPct val="100000"/>
              <a:buFont typeface="Calibri" panose="020F050202020403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sv-SE" dirty="0"/>
              <a:t>Alger, mögel och skadeinsekter trivs i varmare och fuktigare klimat</a:t>
            </a:r>
          </a:p>
          <a:p>
            <a:endParaRPr lang="sv-SE" dirty="0"/>
          </a:p>
          <a:p>
            <a:pPr marL="0" indent="0">
              <a:buFontTx/>
              <a:buNone/>
            </a:pPr>
            <a:endParaRPr lang="sv-SE" dirty="0"/>
          </a:p>
        </p:txBody>
      </p:sp>
      <p:sp>
        <p:nvSpPr>
          <p:cNvPr id="13" name="textruta 12">
            <a:extLst>
              <a:ext uri="{FF2B5EF4-FFF2-40B4-BE49-F238E27FC236}">
                <a16:creationId xmlns:a16="http://schemas.microsoft.com/office/drawing/2014/main" id="{217A1596-74B0-4803-BE52-4D090E5E68E0}"/>
              </a:ext>
            </a:extLst>
          </p:cNvPr>
          <p:cNvSpPr txBox="1"/>
          <p:nvPr/>
        </p:nvSpPr>
        <p:spPr>
          <a:xfrm>
            <a:off x="6512467" y="2179428"/>
            <a:ext cx="2171061" cy="1708160"/>
          </a:xfrm>
          <a:prstGeom prst="rect">
            <a:avLst/>
          </a:prstGeom>
          <a:noFill/>
        </p:spPr>
        <p:txBody>
          <a:bodyPr wrap="square">
            <a:spAutoFit/>
          </a:bodyPr>
          <a:lstStyle/>
          <a:p>
            <a:r>
              <a:rPr lang="sv-SE" sz="2100" dirty="0"/>
              <a:t>Husägaren behöver underhålla och renovera sitt hus oftare</a:t>
            </a:r>
          </a:p>
        </p:txBody>
      </p:sp>
      <p:sp>
        <p:nvSpPr>
          <p:cNvPr id="14" name="Pil: höger 13">
            <a:extLst>
              <a:ext uri="{FF2B5EF4-FFF2-40B4-BE49-F238E27FC236}">
                <a16:creationId xmlns:a16="http://schemas.microsoft.com/office/drawing/2014/main" id="{27842AC1-BB93-42AC-926D-7512B7E98FD6}"/>
              </a:ext>
            </a:extLst>
          </p:cNvPr>
          <p:cNvSpPr/>
          <p:nvPr/>
        </p:nvSpPr>
        <p:spPr>
          <a:xfrm>
            <a:off x="5249890" y="2764412"/>
            <a:ext cx="790136" cy="338097"/>
          </a:xfrm>
          <a:prstGeom prst="rightArrow">
            <a:avLst/>
          </a:prstGeom>
          <a:solidFill>
            <a:srgbClr val="AF1685"/>
          </a:solidFill>
          <a:ln>
            <a:solidFill>
              <a:srgbClr val="AF16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Platshållare för innehåll 2">
            <a:extLst>
              <a:ext uri="{FF2B5EF4-FFF2-40B4-BE49-F238E27FC236}">
                <a16:creationId xmlns:a16="http://schemas.microsoft.com/office/drawing/2014/main" id="{1DC6E0F1-4D6D-4EBB-889C-14C9279A093F}"/>
              </a:ext>
            </a:extLst>
          </p:cNvPr>
          <p:cNvSpPr txBox="1">
            <a:spLocks/>
          </p:cNvSpPr>
          <p:nvPr/>
        </p:nvSpPr>
        <p:spPr>
          <a:xfrm>
            <a:off x="460472" y="3343164"/>
            <a:ext cx="1879986" cy="1036800"/>
          </a:xfrm>
          <a:prstGeom prst="rect">
            <a:avLst/>
          </a:prstGeom>
        </p:spPr>
        <p:txBody>
          <a:bodyPr vert="horz" lIns="0" tIns="0" rIns="0" bIns="0" spcCol="180000" rtlCol="0">
            <a:normAutofit/>
          </a:bodyPr>
          <a:lstStyle>
            <a:lvl1pPr marL="358775" indent="-358775" algn="l" defTabSz="685800" rtl="0" eaLnBrk="1" latinLnBrk="0" hangingPunct="1">
              <a:lnSpc>
                <a:spcPct val="90000"/>
              </a:lnSpc>
              <a:spcBef>
                <a:spcPts val="750"/>
              </a:spcBef>
              <a:buSzPct val="100000"/>
              <a:buFontTx/>
              <a:buBlip>
                <a:blip r:embed="rId3" r:link="rId4"/>
              </a:buBlip>
              <a:defRPr sz="2100" kern="1200">
                <a:solidFill>
                  <a:schemeClr val="tx1"/>
                </a:solidFill>
                <a:latin typeface="+mn-lt"/>
                <a:ea typeface="+mn-ea"/>
                <a:cs typeface="+mn-cs"/>
              </a:defRPr>
            </a:lvl1pPr>
            <a:lvl2pPr marL="536575" indent="-179388" algn="l" defTabSz="685800" rtl="0" eaLnBrk="1" latinLnBrk="0" hangingPunct="1">
              <a:lnSpc>
                <a:spcPct val="90000"/>
              </a:lnSpc>
              <a:spcBef>
                <a:spcPts val="375"/>
              </a:spcBef>
              <a:buClr>
                <a:schemeClr val="accent4"/>
              </a:buClr>
              <a:buSzPct val="100000"/>
              <a:buFont typeface="Calibri" panose="020F0502020204030204" pitchFamily="34" charset="0"/>
              <a:buChar char="‒"/>
              <a:defRPr sz="1800" kern="1200">
                <a:solidFill>
                  <a:schemeClr val="tx1"/>
                </a:solidFill>
                <a:latin typeface="+mn-lt"/>
                <a:ea typeface="+mn-ea"/>
                <a:cs typeface="+mn-cs"/>
              </a:defRPr>
            </a:lvl2pPr>
            <a:lvl3pPr marL="719138" indent="-182563" algn="l" defTabSz="685800" rtl="0" eaLnBrk="1" latinLnBrk="0" hangingPunct="1">
              <a:lnSpc>
                <a:spcPct val="90000"/>
              </a:lnSpc>
              <a:spcBef>
                <a:spcPts val="375"/>
              </a:spcBef>
              <a:buClr>
                <a:schemeClr val="accent4"/>
              </a:buClr>
              <a:buSzPct val="100000"/>
              <a:buFont typeface="Calibri" panose="020F0502020204030204" pitchFamily="34" charset="0"/>
              <a:buChar char="‒"/>
              <a:tabLst/>
              <a:defRPr sz="1500" kern="1200">
                <a:solidFill>
                  <a:schemeClr val="tx1"/>
                </a:solidFill>
                <a:latin typeface="+mn-lt"/>
                <a:ea typeface="+mn-ea"/>
                <a:cs typeface="+mn-cs"/>
              </a:defRPr>
            </a:lvl3pPr>
            <a:lvl4pPr marL="898525" indent="-179388" algn="l" defTabSz="685800" rtl="0" eaLnBrk="1" latinLnBrk="0" hangingPunct="1">
              <a:lnSpc>
                <a:spcPct val="90000"/>
              </a:lnSpc>
              <a:spcBef>
                <a:spcPts val="375"/>
              </a:spcBef>
              <a:buClr>
                <a:schemeClr val="accent4"/>
              </a:buClr>
              <a:buSzPct val="100000"/>
              <a:buFont typeface="Calibri" panose="020F0502020204030204" pitchFamily="34" charset="0"/>
              <a:buChar char="‒"/>
              <a:defRPr sz="1350" kern="1200">
                <a:solidFill>
                  <a:schemeClr val="tx1"/>
                </a:solidFill>
                <a:latin typeface="+mn-lt"/>
                <a:ea typeface="+mn-ea"/>
                <a:cs typeface="+mn-cs"/>
              </a:defRPr>
            </a:lvl4pPr>
            <a:lvl5pPr marL="1076325" indent="-177800" algn="l" defTabSz="685800" rtl="0" eaLnBrk="1" latinLnBrk="0" hangingPunct="1">
              <a:lnSpc>
                <a:spcPct val="90000"/>
              </a:lnSpc>
              <a:spcBef>
                <a:spcPts val="375"/>
              </a:spcBef>
              <a:buClr>
                <a:schemeClr val="accent4"/>
              </a:buClr>
              <a:buSzPct val="100000"/>
              <a:buFont typeface="Calibri" panose="020F050202020403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Tx/>
              <a:buNone/>
            </a:pPr>
            <a:r>
              <a:rPr lang="sv-SE" dirty="0"/>
              <a:t>Fler extrema väderhändelser</a:t>
            </a:r>
          </a:p>
          <a:p>
            <a:pPr marL="0" indent="0">
              <a:buFontTx/>
              <a:buNone/>
            </a:pPr>
            <a:endParaRPr lang="sv-SE" dirty="0"/>
          </a:p>
        </p:txBody>
      </p:sp>
      <p:sp>
        <p:nvSpPr>
          <p:cNvPr id="17" name="Pil: höger 16">
            <a:extLst>
              <a:ext uri="{FF2B5EF4-FFF2-40B4-BE49-F238E27FC236}">
                <a16:creationId xmlns:a16="http://schemas.microsoft.com/office/drawing/2014/main" id="{49AED70D-2D1D-4C82-97F6-BFCB896726D2}"/>
              </a:ext>
            </a:extLst>
          </p:cNvPr>
          <p:cNvSpPr/>
          <p:nvPr/>
        </p:nvSpPr>
        <p:spPr>
          <a:xfrm>
            <a:off x="2340458" y="3414332"/>
            <a:ext cx="790136" cy="338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textruta 18">
            <a:extLst>
              <a:ext uri="{FF2B5EF4-FFF2-40B4-BE49-F238E27FC236}">
                <a16:creationId xmlns:a16="http://schemas.microsoft.com/office/drawing/2014/main" id="{F00D14E3-D52F-443D-AAFB-98068428D024}"/>
              </a:ext>
            </a:extLst>
          </p:cNvPr>
          <p:cNvSpPr txBox="1"/>
          <p:nvPr/>
        </p:nvSpPr>
        <p:spPr>
          <a:xfrm>
            <a:off x="3309778" y="3223997"/>
            <a:ext cx="2171061" cy="1061829"/>
          </a:xfrm>
          <a:prstGeom prst="rect">
            <a:avLst/>
          </a:prstGeom>
          <a:noFill/>
        </p:spPr>
        <p:txBody>
          <a:bodyPr wrap="square">
            <a:spAutoFit/>
          </a:bodyPr>
          <a:lstStyle/>
          <a:p>
            <a:r>
              <a:rPr lang="sv-SE" sz="2100" dirty="0"/>
              <a:t>Större risk för fukt- och  vattenskador </a:t>
            </a:r>
          </a:p>
        </p:txBody>
      </p:sp>
    </p:spTree>
    <p:extLst>
      <p:ext uri="{BB962C8B-B14F-4D97-AF65-F5344CB8AC3E}">
        <p14:creationId xmlns:p14="http://schemas.microsoft.com/office/powerpoint/2010/main" val="379818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6" grpId="0" animBg="1"/>
      <p:bldP spid="11" grpId="0"/>
      <p:bldP spid="13" grpId="0"/>
      <p:bldP spid="14" grpId="0" animBg="1"/>
      <p:bldP spid="16" grpId="0"/>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B29AA6-619B-4BBA-BE72-19AAB9552DAB}"/>
              </a:ext>
            </a:extLst>
          </p:cNvPr>
          <p:cNvSpPr>
            <a:spLocks noGrp="1"/>
          </p:cNvSpPr>
          <p:nvPr>
            <p:ph type="title"/>
          </p:nvPr>
        </p:nvSpPr>
        <p:spPr>
          <a:xfrm>
            <a:off x="617324" y="434869"/>
            <a:ext cx="4255634" cy="1036800"/>
          </a:xfrm>
        </p:spPr>
        <p:txBody>
          <a:bodyPr/>
          <a:lstStyle/>
          <a:p>
            <a:r>
              <a:rPr lang="sv-SE" dirty="0"/>
              <a:t>Indirekta konsekvenser:</a:t>
            </a:r>
          </a:p>
        </p:txBody>
      </p:sp>
      <p:sp>
        <p:nvSpPr>
          <p:cNvPr id="3" name="Platshållare för innehåll 2">
            <a:extLst>
              <a:ext uri="{FF2B5EF4-FFF2-40B4-BE49-F238E27FC236}">
                <a16:creationId xmlns:a16="http://schemas.microsoft.com/office/drawing/2014/main" id="{1553C19B-CAF8-44EF-BC9E-DADBD4C4E333}"/>
              </a:ext>
            </a:extLst>
          </p:cNvPr>
          <p:cNvSpPr>
            <a:spLocks noGrp="1"/>
          </p:cNvSpPr>
          <p:nvPr>
            <p:ph idx="1"/>
          </p:nvPr>
        </p:nvSpPr>
        <p:spPr>
          <a:xfrm>
            <a:off x="617324" y="1852081"/>
            <a:ext cx="4255634" cy="2714400"/>
          </a:xfrm>
        </p:spPr>
        <p:txBody>
          <a:bodyPr/>
          <a:lstStyle/>
          <a:p>
            <a:pPr>
              <a:buFontTx/>
              <a:buChar char="-"/>
            </a:pPr>
            <a:r>
              <a:rPr lang="sv-SE" sz="2400" dirty="0"/>
              <a:t>investerar i solenergi</a:t>
            </a:r>
          </a:p>
          <a:p>
            <a:pPr>
              <a:buFontTx/>
              <a:buChar char="-"/>
            </a:pPr>
            <a:r>
              <a:rPr lang="sv-SE" sz="2400" dirty="0"/>
              <a:t>Isolerar mer</a:t>
            </a:r>
          </a:p>
          <a:p>
            <a:pPr>
              <a:buFontTx/>
              <a:buChar char="-"/>
            </a:pPr>
            <a:r>
              <a:rPr lang="sv-SE" sz="2400" dirty="0"/>
              <a:t>byter fönster</a:t>
            </a:r>
          </a:p>
          <a:p>
            <a:endParaRPr lang="sv-SE" dirty="0"/>
          </a:p>
        </p:txBody>
      </p:sp>
      <p:pic>
        <p:nvPicPr>
          <p:cNvPr id="7" name="Platshållare för bild 6" descr="En bild som visar utomhus, himmel, träd, byggnad&#10;&#10;Automatiskt genererad beskrivning">
            <a:extLst>
              <a:ext uri="{FF2B5EF4-FFF2-40B4-BE49-F238E27FC236}">
                <a16:creationId xmlns:a16="http://schemas.microsoft.com/office/drawing/2014/main" id="{B937EB2C-DC7D-4B48-A856-C479A74B1C7B}"/>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334" r="1334"/>
          <a:stretch>
            <a:fillRect/>
          </a:stretch>
        </p:blipFill>
        <p:spPr>
          <a:xfrm>
            <a:off x="4227500" y="1551037"/>
            <a:ext cx="3995737" cy="2736850"/>
          </a:xfrm>
          <a:prstGeom prst="rect">
            <a:avLst/>
          </a:prstGeom>
          <a:noFill/>
        </p:spPr>
      </p:pic>
      <p:pic>
        <p:nvPicPr>
          <p:cNvPr id="5" name="Picture 2">
            <a:extLst>
              <a:ext uri="{FF2B5EF4-FFF2-40B4-BE49-F238E27FC236}">
                <a16:creationId xmlns:a16="http://schemas.microsoft.com/office/drawing/2014/main" id="{70F6B7DB-8CDD-4427-9DA5-F7C84FDE5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65" r="1365"/>
          <a:stretch>
            <a:fillRect/>
          </a:stretch>
        </p:blipFill>
        <p:spPr bwMode="auto">
          <a:xfrm>
            <a:off x="4872958" y="434869"/>
            <a:ext cx="3995737" cy="2736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ACD9D61D-DE36-4AC5-9FCD-A0DC81C56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1708" y="1399163"/>
            <a:ext cx="4246410" cy="2963848"/>
          </a:xfrm>
          <a:prstGeom prst="rect">
            <a:avLst/>
          </a:prstGeom>
          <a:noFill/>
          <a:extLst>
            <a:ext uri="{909E8E84-426E-40DD-AFC4-6F175D3DCCD1}">
              <a14:hiddenFill xmlns:a14="http://schemas.microsoft.com/office/drawing/2010/main">
                <a:solidFill>
                  <a:srgbClr val="FFFFFF"/>
                </a:solidFill>
              </a14:hiddenFill>
            </a:ext>
          </a:extLst>
        </p:spPr>
      </p:pic>
      <p:sp>
        <p:nvSpPr>
          <p:cNvPr id="8" name="Platshållare för sidfot 4">
            <a:extLst>
              <a:ext uri="{FF2B5EF4-FFF2-40B4-BE49-F238E27FC236}">
                <a16:creationId xmlns:a16="http://schemas.microsoft.com/office/drawing/2014/main" id="{E9EF47EE-59DB-4EA3-BFB4-DD72AD90285C}"/>
              </a:ext>
            </a:extLst>
          </p:cNvPr>
          <p:cNvSpPr>
            <a:spLocks noGrp="1"/>
          </p:cNvSpPr>
          <p:nvPr>
            <p:ph type="ftr" sz="quarter" idx="3"/>
          </p:nvPr>
        </p:nvSpPr>
        <p:spPr>
          <a:xfrm>
            <a:off x="6377000" y="4439761"/>
            <a:ext cx="4466683" cy="274637"/>
          </a:xfrm>
        </p:spPr>
        <p:txBody>
          <a:bodyPr/>
          <a:lstStyle/>
          <a:p>
            <a:r>
              <a:rPr lang="sv-SE" dirty="0"/>
              <a:t>Foto: Svenska Byggnadsvårdsföreningen</a:t>
            </a:r>
          </a:p>
        </p:txBody>
      </p:sp>
    </p:spTree>
    <p:extLst>
      <p:ext uri="{BB962C8B-B14F-4D97-AF65-F5344CB8AC3E}">
        <p14:creationId xmlns:p14="http://schemas.microsoft.com/office/powerpoint/2010/main" val="214190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En bild som visar karta&#10;&#10;Automatiskt genererad beskrivning">
            <a:extLst>
              <a:ext uri="{FF2B5EF4-FFF2-40B4-BE49-F238E27FC236}">
                <a16:creationId xmlns:a16="http://schemas.microsoft.com/office/drawing/2014/main" id="{592D0F2C-5F12-41D8-8B50-44EBC325B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Pil: höger 4">
            <a:extLst>
              <a:ext uri="{FF2B5EF4-FFF2-40B4-BE49-F238E27FC236}">
                <a16:creationId xmlns:a16="http://schemas.microsoft.com/office/drawing/2014/main" id="{5FB96DEA-4848-4D67-8B01-EDE8A2E92E95}"/>
              </a:ext>
            </a:extLst>
          </p:cNvPr>
          <p:cNvSpPr/>
          <p:nvPr/>
        </p:nvSpPr>
        <p:spPr>
          <a:xfrm rot="19100882">
            <a:off x="3229190" y="2159991"/>
            <a:ext cx="766222" cy="38617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79122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BE4929-D276-4A42-A5FB-9E6D0D248700}"/>
              </a:ext>
            </a:extLst>
          </p:cNvPr>
          <p:cNvSpPr>
            <a:spLocks noGrp="1"/>
          </p:cNvSpPr>
          <p:nvPr>
            <p:ph type="title"/>
          </p:nvPr>
        </p:nvSpPr>
        <p:spPr/>
        <p:txBody>
          <a:bodyPr/>
          <a:lstStyle/>
          <a:p>
            <a:endParaRPr lang="sv-SE" dirty="0"/>
          </a:p>
        </p:txBody>
      </p:sp>
      <p:pic>
        <p:nvPicPr>
          <p:cNvPr id="1026" name="Picture 2" descr="Bohus Fästning, Kungälv ">
            <a:extLst>
              <a:ext uri="{FF2B5EF4-FFF2-40B4-BE49-F238E27FC236}">
                <a16:creationId xmlns:a16="http://schemas.microsoft.com/office/drawing/2014/main" id="{74875E5E-AB16-4F00-859F-35C11722E4A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654098"/>
            <a:ext cx="7152192" cy="35760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26CF7EC4-3898-46A5-9C66-02D52B5025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447" y="281035"/>
            <a:ext cx="4847553" cy="272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39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6ECE691-061D-484F-BE66-03847AD6E329}"/>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A0461921-120F-4A0B-84AC-579219795D7E}"/>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5" name="Platshållare för sidfot 4">
            <a:extLst>
              <a:ext uri="{FF2B5EF4-FFF2-40B4-BE49-F238E27FC236}">
                <a16:creationId xmlns:a16="http://schemas.microsoft.com/office/drawing/2014/main" id="{0C383C05-80B7-4803-A72B-B793C6078AAB}"/>
              </a:ext>
            </a:extLst>
          </p:cNvPr>
          <p:cNvSpPr>
            <a:spLocks noGrp="1"/>
          </p:cNvSpPr>
          <p:nvPr>
            <p:ph type="ftr" sz="quarter" idx="3"/>
          </p:nvPr>
        </p:nvSpPr>
        <p:spPr/>
        <p:txBody>
          <a:bodyPr/>
          <a:lstStyle/>
          <a:p>
            <a:r>
              <a:rPr lang="sv-SE"/>
              <a:t>Här skriver du in sidfot</a:t>
            </a:r>
            <a:endParaRPr lang="sv-SE" dirty="0"/>
          </a:p>
        </p:txBody>
      </p:sp>
      <p:pic>
        <p:nvPicPr>
          <p:cNvPr id="7" name="Platshållare för innehåll 6" descr="En bild som visar karta&#10;&#10;Automatiskt genererad beskrivning">
            <a:extLst>
              <a:ext uri="{FF2B5EF4-FFF2-40B4-BE49-F238E27FC236}">
                <a16:creationId xmlns:a16="http://schemas.microsoft.com/office/drawing/2014/main" id="{B55288A4-432C-4237-B8BB-04057A06DE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43999" cy="5143501"/>
          </a:xfrm>
        </p:spPr>
      </p:pic>
    </p:spTree>
    <p:extLst>
      <p:ext uri="{BB962C8B-B14F-4D97-AF65-F5344CB8AC3E}">
        <p14:creationId xmlns:p14="http://schemas.microsoft.com/office/powerpoint/2010/main" val="916992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BA10602-75FE-4174-84F1-E1C18A09F1B8}"/>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9905A0D6-0B2B-4E0B-8932-ABC767898F96}"/>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5" name="Platshållare för sidfot 4">
            <a:extLst>
              <a:ext uri="{FF2B5EF4-FFF2-40B4-BE49-F238E27FC236}">
                <a16:creationId xmlns:a16="http://schemas.microsoft.com/office/drawing/2014/main" id="{8B9B7AB0-CD81-4FCC-AE34-C13986CBA98E}"/>
              </a:ext>
            </a:extLst>
          </p:cNvPr>
          <p:cNvSpPr>
            <a:spLocks noGrp="1"/>
          </p:cNvSpPr>
          <p:nvPr>
            <p:ph type="ftr" sz="quarter" idx="3"/>
          </p:nvPr>
        </p:nvSpPr>
        <p:spPr/>
        <p:txBody>
          <a:bodyPr/>
          <a:lstStyle/>
          <a:p>
            <a:r>
              <a:rPr lang="sv-SE"/>
              <a:t>Här skriver du in sidfot</a:t>
            </a:r>
            <a:endParaRPr lang="sv-SE" dirty="0"/>
          </a:p>
        </p:txBody>
      </p:sp>
      <p:pic>
        <p:nvPicPr>
          <p:cNvPr id="7" name="Platshållare för innehåll 6" descr="En bild som visar karta&#10;&#10;Automatiskt genererad beskrivning">
            <a:extLst>
              <a:ext uri="{FF2B5EF4-FFF2-40B4-BE49-F238E27FC236}">
                <a16:creationId xmlns:a16="http://schemas.microsoft.com/office/drawing/2014/main" id="{1B725877-E8A3-43A2-99F8-2DF8010FDB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8" cy="5143500"/>
          </a:xfrm>
        </p:spPr>
      </p:pic>
    </p:spTree>
    <p:extLst>
      <p:ext uri="{BB962C8B-B14F-4D97-AF65-F5344CB8AC3E}">
        <p14:creationId xmlns:p14="http://schemas.microsoft.com/office/powerpoint/2010/main" val="1600966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B77E82-72F7-461B-B69C-FE6165141A99}"/>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BCB39B38-47EA-4603-8898-8DD59E9A5EF1}"/>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5" name="Platshållare för sidfot 4">
            <a:extLst>
              <a:ext uri="{FF2B5EF4-FFF2-40B4-BE49-F238E27FC236}">
                <a16:creationId xmlns:a16="http://schemas.microsoft.com/office/drawing/2014/main" id="{AE043339-1E36-473A-A964-DC01ED82AA8C}"/>
              </a:ext>
            </a:extLst>
          </p:cNvPr>
          <p:cNvSpPr>
            <a:spLocks noGrp="1"/>
          </p:cNvSpPr>
          <p:nvPr>
            <p:ph type="ftr" sz="quarter" idx="3"/>
          </p:nvPr>
        </p:nvSpPr>
        <p:spPr/>
        <p:txBody>
          <a:bodyPr/>
          <a:lstStyle/>
          <a:p>
            <a:r>
              <a:rPr lang="sv-SE"/>
              <a:t>Här skriver du in sidfot</a:t>
            </a:r>
            <a:endParaRPr lang="sv-SE" dirty="0"/>
          </a:p>
        </p:txBody>
      </p:sp>
      <p:pic>
        <p:nvPicPr>
          <p:cNvPr id="7" name="Platshållare för innehåll 6" descr="En bild som visar karta&#10;&#10;Automatiskt genererad beskrivning">
            <a:extLst>
              <a:ext uri="{FF2B5EF4-FFF2-40B4-BE49-F238E27FC236}">
                <a16:creationId xmlns:a16="http://schemas.microsoft.com/office/drawing/2014/main" id="{6735F7FB-6765-4BCA-8907-236E80FC6C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8" cy="5143500"/>
          </a:xfrm>
        </p:spPr>
      </p:pic>
    </p:spTree>
    <p:extLst>
      <p:ext uri="{BB962C8B-B14F-4D97-AF65-F5344CB8AC3E}">
        <p14:creationId xmlns:p14="http://schemas.microsoft.com/office/powerpoint/2010/main" val="2916013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608F1E-5E03-4A7A-8603-7CF09EC290A8}"/>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F79519A2-F2BE-40AD-9D02-BDF97EA0ED8F}"/>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5" name="Platshållare för sidfot 4">
            <a:extLst>
              <a:ext uri="{FF2B5EF4-FFF2-40B4-BE49-F238E27FC236}">
                <a16:creationId xmlns:a16="http://schemas.microsoft.com/office/drawing/2014/main" id="{299B1BFE-2A78-41C0-8CE5-CEDD541D4BBA}"/>
              </a:ext>
            </a:extLst>
          </p:cNvPr>
          <p:cNvSpPr>
            <a:spLocks noGrp="1"/>
          </p:cNvSpPr>
          <p:nvPr>
            <p:ph type="ftr" sz="quarter" idx="3"/>
          </p:nvPr>
        </p:nvSpPr>
        <p:spPr/>
        <p:txBody>
          <a:bodyPr/>
          <a:lstStyle/>
          <a:p>
            <a:r>
              <a:rPr lang="sv-SE"/>
              <a:t>Här skriver du in sidfot</a:t>
            </a:r>
            <a:endParaRPr lang="sv-SE" dirty="0"/>
          </a:p>
        </p:txBody>
      </p:sp>
      <p:pic>
        <p:nvPicPr>
          <p:cNvPr id="7" name="Platshållare för innehåll 6" descr="En bild som visar karta&#10;&#10;Automatiskt genererad beskrivning">
            <a:extLst>
              <a:ext uri="{FF2B5EF4-FFF2-40B4-BE49-F238E27FC236}">
                <a16:creationId xmlns:a16="http://schemas.microsoft.com/office/drawing/2014/main" id="{BD32F14C-6509-4ADE-B0E2-9CF86FFDC2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8" cy="5143500"/>
          </a:xfrm>
        </p:spPr>
      </p:pic>
    </p:spTree>
    <p:extLst>
      <p:ext uri="{BB962C8B-B14F-4D97-AF65-F5344CB8AC3E}">
        <p14:creationId xmlns:p14="http://schemas.microsoft.com/office/powerpoint/2010/main" val="774874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descr="En bild som visar karta&#10;&#10;Automatiskt genererad beskrivning">
            <a:extLst>
              <a:ext uri="{FF2B5EF4-FFF2-40B4-BE49-F238E27FC236}">
                <a16:creationId xmlns:a16="http://schemas.microsoft.com/office/drawing/2014/main" id="{0F253A83-92F1-40E7-B4E5-21D23E85B0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694" y="425770"/>
            <a:ext cx="3043765" cy="4066794"/>
          </a:xfrm>
          <a:prstGeom prst="rect">
            <a:avLst/>
          </a:prstGeom>
        </p:spPr>
      </p:pic>
      <p:pic>
        <p:nvPicPr>
          <p:cNvPr id="12" name="Bildobjekt 11" descr="En bild som visar karta&#10;&#10;Automatiskt genererad beskrivning">
            <a:extLst>
              <a:ext uri="{FF2B5EF4-FFF2-40B4-BE49-F238E27FC236}">
                <a16:creationId xmlns:a16="http://schemas.microsoft.com/office/drawing/2014/main" id="{C5B69B82-DB31-4274-BB12-9F83F525C0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392" y="425770"/>
            <a:ext cx="4064000" cy="4064000"/>
          </a:xfrm>
          <a:prstGeom prst="rect">
            <a:avLst/>
          </a:prstGeom>
        </p:spPr>
      </p:pic>
    </p:spTree>
    <p:extLst>
      <p:ext uri="{BB962C8B-B14F-4D97-AF65-F5344CB8AC3E}">
        <p14:creationId xmlns:p14="http://schemas.microsoft.com/office/powerpoint/2010/main" val="2595671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AAD257-0F12-442D-A983-6C0969B8C3F8}"/>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93EE54C9-EAA3-4644-A3B5-A2A1ED998729}"/>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5" name="Platshållare för sidfot 4">
            <a:extLst>
              <a:ext uri="{FF2B5EF4-FFF2-40B4-BE49-F238E27FC236}">
                <a16:creationId xmlns:a16="http://schemas.microsoft.com/office/drawing/2014/main" id="{AC97D506-EFB3-4339-B9EE-2846A89E4422}"/>
              </a:ext>
            </a:extLst>
          </p:cNvPr>
          <p:cNvSpPr>
            <a:spLocks noGrp="1"/>
          </p:cNvSpPr>
          <p:nvPr>
            <p:ph type="ftr" sz="quarter" idx="3"/>
          </p:nvPr>
        </p:nvSpPr>
        <p:spPr/>
        <p:txBody>
          <a:bodyPr/>
          <a:lstStyle/>
          <a:p>
            <a:r>
              <a:rPr lang="sv-SE"/>
              <a:t>Här skriver du in sidfot</a:t>
            </a:r>
            <a:endParaRPr lang="sv-SE" dirty="0"/>
          </a:p>
        </p:txBody>
      </p:sp>
      <p:pic>
        <p:nvPicPr>
          <p:cNvPr id="7" name="Platshållare för innehåll 6" descr="En bild som visar karta&#10;&#10;Automatiskt genererad beskrivning">
            <a:extLst>
              <a:ext uri="{FF2B5EF4-FFF2-40B4-BE49-F238E27FC236}">
                <a16:creationId xmlns:a16="http://schemas.microsoft.com/office/drawing/2014/main" id="{5333571B-69A6-4F54-95F5-2F1FB9E2C8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8" cy="5143500"/>
          </a:xfrm>
        </p:spPr>
      </p:pic>
    </p:spTree>
    <p:extLst>
      <p:ext uri="{BB962C8B-B14F-4D97-AF65-F5344CB8AC3E}">
        <p14:creationId xmlns:p14="http://schemas.microsoft.com/office/powerpoint/2010/main" val="3125608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AB2FA35-DB69-4F2B-B731-BA4949FC8878}"/>
              </a:ext>
            </a:extLst>
          </p:cNvPr>
          <p:cNvSpPr>
            <a:spLocks noGrp="1"/>
          </p:cNvSpPr>
          <p:nvPr>
            <p:ph type="title"/>
          </p:nvPr>
        </p:nvSpPr>
        <p:spPr/>
        <p:txBody>
          <a:bodyPr/>
          <a:lstStyle/>
          <a:p>
            <a:endParaRPr lang="sv-SE"/>
          </a:p>
        </p:txBody>
      </p:sp>
      <p:sp>
        <p:nvSpPr>
          <p:cNvPr id="4" name="Platshållare för datum 3">
            <a:extLst>
              <a:ext uri="{FF2B5EF4-FFF2-40B4-BE49-F238E27FC236}">
                <a16:creationId xmlns:a16="http://schemas.microsoft.com/office/drawing/2014/main" id="{8A2CBC9D-F17C-46A1-9673-EBAFBA6F8C00}"/>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5" name="Platshållare för sidfot 4">
            <a:extLst>
              <a:ext uri="{FF2B5EF4-FFF2-40B4-BE49-F238E27FC236}">
                <a16:creationId xmlns:a16="http://schemas.microsoft.com/office/drawing/2014/main" id="{EA372CB0-AAEB-43B5-A75A-1FC5467152C1}"/>
              </a:ext>
            </a:extLst>
          </p:cNvPr>
          <p:cNvSpPr>
            <a:spLocks noGrp="1"/>
          </p:cNvSpPr>
          <p:nvPr>
            <p:ph type="ftr" sz="quarter" idx="3"/>
          </p:nvPr>
        </p:nvSpPr>
        <p:spPr/>
        <p:txBody>
          <a:bodyPr/>
          <a:lstStyle/>
          <a:p>
            <a:r>
              <a:rPr lang="sv-SE"/>
              <a:t>Här skriver du in sidfot</a:t>
            </a:r>
            <a:endParaRPr lang="sv-SE" dirty="0"/>
          </a:p>
        </p:txBody>
      </p:sp>
      <p:pic>
        <p:nvPicPr>
          <p:cNvPr id="7" name="Platshållare för innehåll 6" descr="En bild som visar karta&#10;&#10;Automatiskt genererad beskrivning">
            <a:extLst>
              <a:ext uri="{FF2B5EF4-FFF2-40B4-BE49-F238E27FC236}">
                <a16:creationId xmlns:a16="http://schemas.microsoft.com/office/drawing/2014/main" id="{53FC784A-0705-48EC-BB59-F6D68DB0B6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8" cy="5143500"/>
          </a:xfrm>
        </p:spPr>
      </p:pic>
    </p:spTree>
    <p:extLst>
      <p:ext uri="{BB962C8B-B14F-4D97-AF65-F5344CB8AC3E}">
        <p14:creationId xmlns:p14="http://schemas.microsoft.com/office/powerpoint/2010/main" val="671324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F96E831-EEE9-4D49-945F-E0706E2AD216}"/>
              </a:ext>
            </a:extLst>
          </p:cNvPr>
          <p:cNvSpPr>
            <a:spLocks noGrp="1"/>
          </p:cNvSpPr>
          <p:nvPr>
            <p:ph type="title"/>
          </p:nvPr>
        </p:nvSpPr>
        <p:spPr/>
        <p:txBody>
          <a:bodyPr/>
          <a:lstStyle/>
          <a:p>
            <a:endParaRPr lang="sv-SE"/>
          </a:p>
        </p:txBody>
      </p:sp>
      <p:pic>
        <p:nvPicPr>
          <p:cNvPr id="7" name="Platshållare för innehåll 6" descr="En bild som visar karta&#10;&#10;Automatiskt genererad beskrivning">
            <a:extLst>
              <a:ext uri="{FF2B5EF4-FFF2-40B4-BE49-F238E27FC236}">
                <a16:creationId xmlns:a16="http://schemas.microsoft.com/office/drawing/2014/main" id="{51C23DBD-2ABD-4D11-99BA-BCB27EC8FE5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98" cy="5143500"/>
          </a:xfrm>
        </p:spPr>
      </p:pic>
    </p:spTree>
    <p:extLst>
      <p:ext uri="{BB962C8B-B14F-4D97-AF65-F5344CB8AC3E}">
        <p14:creationId xmlns:p14="http://schemas.microsoft.com/office/powerpoint/2010/main" val="4190171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descr="Tankebubbla kontur">
            <a:extLst>
              <a:ext uri="{FF2B5EF4-FFF2-40B4-BE49-F238E27FC236}">
                <a16:creationId xmlns:a16="http://schemas.microsoft.com/office/drawing/2014/main" id="{DF6AEFD8-13DE-444A-869F-E7600FF9C4CD}"/>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78745" y="226583"/>
            <a:ext cx="5140618" cy="5140618"/>
          </a:xfrm>
        </p:spPr>
      </p:pic>
      <p:sp>
        <p:nvSpPr>
          <p:cNvPr id="2" name="Rubrik 1">
            <a:extLst>
              <a:ext uri="{FF2B5EF4-FFF2-40B4-BE49-F238E27FC236}">
                <a16:creationId xmlns:a16="http://schemas.microsoft.com/office/drawing/2014/main" id="{DD8ABD56-57CE-405A-B84D-4B74E86F7A76}"/>
              </a:ext>
            </a:extLst>
          </p:cNvPr>
          <p:cNvSpPr>
            <a:spLocks noGrp="1"/>
          </p:cNvSpPr>
          <p:nvPr>
            <p:ph type="title"/>
          </p:nvPr>
        </p:nvSpPr>
        <p:spPr>
          <a:xfrm>
            <a:off x="3105009" y="1690936"/>
            <a:ext cx="4255634" cy="1036800"/>
          </a:xfrm>
        </p:spPr>
        <p:txBody>
          <a:bodyPr>
            <a:normAutofit/>
          </a:bodyPr>
          <a:lstStyle/>
          <a:p>
            <a:r>
              <a:rPr lang="sv-SE" sz="3000" dirty="0"/>
              <a:t>Vad kan vi göra? </a:t>
            </a:r>
          </a:p>
        </p:txBody>
      </p:sp>
    </p:spTree>
    <p:extLst>
      <p:ext uri="{BB962C8B-B14F-4D97-AF65-F5344CB8AC3E}">
        <p14:creationId xmlns:p14="http://schemas.microsoft.com/office/powerpoint/2010/main" val="2772220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ubrik 9">
            <a:extLst>
              <a:ext uri="{FF2B5EF4-FFF2-40B4-BE49-F238E27FC236}">
                <a16:creationId xmlns:a16="http://schemas.microsoft.com/office/drawing/2014/main" id="{E4C4838C-CCF4-48CD-B7FD-5B6D3A5AF030}"/>
              </a:ext>
            </a:extLst>
          </p:cNvPr>
          <p:cNvSpPr>
            <a:spLocks noGrp="1"/>
          </p:cNvSpPr>
          <p:nvPr>
            <p:ph type="title"/>
          </p:nvPr>
        </p:nvSpPr>
        <p:spPr/>
        <p:txBody>
          <a:bodyPr/>
          <a:lstStyle/>
          <a:p>
            <a:endParaRPr lang="sv-SE"/>
          </a:p>
        </p:txBody>
      </p:sp>
      <p:pic>
        <p:nvPicPr>
          <p:cNvPr id="19" name="Platshållare för innehåll 18" descr="En bild som visar text, affär&#10;&#10;Automatiskt genererad beskrivning">
            <a:extLst>
              <a:ext uri="{FF2B5EF4-FFF2-40B4-BE49-F238E27FC236}">
                <a16:creationId xmlns:a16="http://schemas.microsoft.com/office/drawing/2014/main" id="{6D1A552A-4022-4CDA-BC2C-D7647DB1AD3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15251"/>
          <a:stretch/>
        </p:blipFill>
        <p:spPr>
          <a:xfrm>
            <a:off x="6208275" y="3372289"/>
            <a:ext cx="2209040" cy="1550617"/>
          </a:xfrm>
        </p:spPr>
      </p:pic>
      <p:pic>
        <p:nvPicPr>
          <p:cNvPr id="15" name="Platshållare för bild 14" descr="En bild som visar text&#10;&#10;Automatiskt genererad beskrivning">
            <a:extLst>
              <a:ext uri="{FF2B5EF4-FFF2-40B4-BE49-F238E27FC236}">
                <a16:creationId xmlns:a16="http://schemas.microsoft.com/office/drawing/2014/main" id="{4B16A6E4-9D0E-4944-98EA-9B81659A1D81}"/>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5012" b="5012"/>
          <a:stretch>
            <a:fillRect/>
          </a:stretch>
        </p:blipFill>
        <p:spPr>
          <a:xfrm>
            <a:off x="6208275" y="0"/>
            <a:ext cx="2209041" cy="1490437"/>
          </a:xfrm>
        </p:spPr>
      </p:pic>
      <p:pic>
        <p:nvPicPr>
          <p:cNvPr id="17" name="Platshållare för bild 16" descr="En bild som visar text&#10;&#10;Automatiskt genererad beskrivning">
            <a:extLst>
              <a:ext uri="{FF2B5EF4-FFF2-40B4-BE49-F238E27FC236}">
                <a16:creationId xmlns:a16="http://schemas.microsoft.com/office/drawing/2014/main" id="{D02244BA-68CF-4918-88F3-66EA8811295F}"/>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5012" b="5012"/>
          <a:stretch>
            <a:fillRect/>
          </a:stretch>
        </p:blipFill>
        <p:spPr>
          <a:xfrm>
            <a:off x="6208274" y="1672276"/>
            <a:ext cx="2209041" cy="1490438"/>
          </a:xfrm>
        </p:spPr>
      </p:pic>
      <p:pic>
        <p:nvPicPr>
          <p:cNvPr id="6" name="Platshållare för innehåll 12" descr="En bild som visar text&#10;&#10;Automatiskt genererad beskrivning">
            <a:extLst>
              <a:ext uri="{FF2B5EF4-FFF2-40B4-BE49-F238E27FC236}">
                <a16:creationId xmlns:a16="http://schemas.microsoft.com/office/drawing/2014/main" id="{B6BCFC67-D8D8-4101-9E6C-2D5A91A2BC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348" y="1151850"/>
            <a:ext cx="4816151" cy="2700338"/>
          </a:xfrm>
          <a:prstGeom prst="rect">
            <a:avLst/>
          </a:prstGeom>
        </p:spPr>
      </p:pic>
    </p:spTree>
    <p:extLst>
      <p:ext uri="{BB962C8B-B14F-4D97-AF65-F5344CB8AC3E}">
        <p14:creationId xmlns:p14="http://schemas.microsoft.com/office/powerpoint/2010/main" val="35302371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F4E9E3-BE0D-46C3-A70F-11787CEDEFEE}"/>
              </a:ext>
            </a:extLst>
          </p:cNvPr>
          <p:cNvSpPr>
            <a:spLocks noGrp="1"/>
          </p:cNvSpPr>
          <p:nvPr>
            <p:ph type="title"/>
          </p:nvPr>
        </p:nvSpPr>
        <p:spPr/>
        <p:txBody>
          <a:bodyPr/>
          <a:lstStyle/>
          <a:p>
            <a:r>
              <a:rPr lang="sv-SE" dirty="0"/>
              <a:t>Samarbete med….</a:t>
            </a:r>
          </a:p>
        </p:txBody>
      </p:sp>
      <p:sp>
        <p:nvSpPr>
          <p:cNvPr id="3" name="Platshållare för innehåll 2">
            <a:extLst>
              <a:ext uri="{FF2B5EF4-FFF2-40B4-BE49-F238E27FC236}">
                <a16:creationId xmlns:a16="http://schemas.microsoft.com/office/drawing/2014/main" id="{72CACA2E-3A96-4B8B-9B35-FECA17E39C16}"/>
              </a:ext>
            </a:extLst>
          </p:cNvPr>
          <p:cNvSpPr>
            <a:spLocks noGrp="1"/>
          </p:cNvSpPr>
          <p:nvPr>
            <p:ph idx="1"/>
          </p:nvPr>
        </p:nvSpPr>
        <p:spPr/>
        <p:txBody>
          <a:bodyPr/>
          <a:lstStyle/>
          <a:p>
            <a:r>
              <a:rPr lang="sv-SE" dirty="0"/>
              <a:t>Energirådgivare i två kommuner, Decima Henningsson och Jonas Dahl </a:t>
            </a:r>
          </a:p>
          <a:p>
            <a:r>
              <a:rPr lang="sv-SE" dirty="0"/>
              <a:t>Stephan Fickler, Svenska byggnadsvårdsföreningen</a:t>
            </a:r>
          </a:p>
        </p:txBody>
      </p:sp>
      <p:pic>
        <p:nvPicPr>
          <p:cNvPr id="7" name="Bildobjekt 6" descr="En bild som visar mark, person, person, utomhus&#10;&#10;Automatiskt genererad beskrivning">
            <a:extLst>
              <a:ext uri="{FF2B5EF4-FFF2-40B4-BE49-F238E27FC236}">
                <a16:creationId xmlns:a16="http://schemas.microsoft.com/office/drawing/2014/main" id="{4A34F6BD-FF0B-4A42-B5A7-C2D821943A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316" b="14993"/>
          <a:stretch/>
        </p:blipFill>
        <p:spPr>
          <a:xfrm>
            <a:off x="5179935" y="3057273"/>
            <a:ext cx="1209881" cy="1188759"/>
          </a:xfrm>
          <a:prstGeom prst="rect">
            <a:avLst/>
          </a:prstGeom>
        </p:spPr>
      </p:pic>
      <p:pic>
        <p:nvPicPr>
          <p:cNvPr id="9" name="Bildobjekt 8" descr="En bild som visar person, utomhus, träd&#10;&#10;Automatiskt genererad beskrivning">
            <a:extLst>
              <a:ext uri="{FF2B5EF4-FFF2-40B4-BE49-F238E27FC236}">
                <a16:creationId xmlns:a16="http://schemas.microsoft.com/office/drawing/2014/main" id="{F164F142-F1A6-4C87-85F3-735F977244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1883" y="3057317"/>
            <a:ext cx="1165110" cy="1188802"/>
          </a:xfrm>
          <a:prstGeom prst="rect">
            <a:avLst/>
          </a:prstGeom>
        </p:spPr>
      </p:pic>
      <p:pic>
        <p:nvPicPr>
          <p:cNvPr id="11" name="Bildobjekt 10" descr="En bild som visar träd, person, utomhus, gräs&#10;&#10;Automatiskt genererad beskrivning">
            <a:extLst>
              <a:ext uri="{FF2B5EF4-FFF2-40B4-BE49-F238E27FC236}">
                <a16:creationId xmlns:a16="http://schemas.microsoft.com/office/drawing/2014/main" id="{98386932-CF61-48B0-BFFE-7EB421714A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34" t="14648" r="11199"/>
          <a:stretch/>
        </p:blipFill>
        <p:spPr>
          <a:xfrm>
            <a:off x="3453179" y="3057360"/>
            <a:ext cx="1620570" cy="1188759"/>
          </a:xfrm>
          <a:prstGeom prst="rect">
            <a:avLst/>
          </a:prstGeom>
        </p:spPr>
      </p:pic>
    </p:spTree>
    <p:extLst>
      <p:ext uri="{BB962C8B-B14F-4D97-AF65-F5344CB8AC3E}">
        <p14:creationId xmlns:p14="http://schemas.microsoft.com/office/powerpoint/2010/main" val="555486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5C81B709-FC84-4E39-A9C0-7ACEEE4C637B}"/>
              </a:ext>
            </a:extLst>
          </p:cNvPr>
          <p:cNvSpPr>
            <a:spLocks noGrp="1"/>
          </p:cNvSpPr>
          <p:nvPr>
            <p:ph idx="1"/>
          </p:nvPr>
        </p:nvSpPr>
        <p:spPr>
          <a:xfrm>
            <a:off x="532800" y="1157204"/>
            <a:ext cx="5288578" cy="2700000"/>
          </a:xfrm>
        </p:spPr>
        <p:txBody>
          <a:bodyPr/>
          <a:lstStyle/>
          <a:p>
            <a:pPr marL="0" indent="0">
              <a:buNone/>
            </a:pPr>
            <a:r>
              <a:rPr lang="sv-SE" sz="4000" dirty="0">
                <a:latin typeface="+mj-lt"/>
              </a:rPr>
              <a:t>Tre delar</a:t>
            </a:r>
          </a:p>
          <a:p>
            <a:r>
              <a:rPr lang="sv-SE" dirty="0"/>
              <a:t>Fakta om klimatet: förväntade klimatförändringar och effekten på husen</a:t>
            </a:r>
          </a:p>
          <a:p>
            <a:r>
              <a:rPr lang="sv-SE" dirty="0"/>
              <a:t>Lär dig planera: så förebygger du dyra och dåliga lösningar</a:t>
            </a:r>
          </a:p>
          <a:p>
            <a:r>
              <a:rPr lang="sv-SE" dirty="0"/>
              <a:t>Byggnadsvård och klimatfakta i skön förening: vilka åtgärder är bra och vilka är sämre för klimatet? </a:t>
            </a:r>
          </a:p>
          <a:p>
            <a:endParaRPr lang="sv-SE" dirty="0"/>
          </a:p>
        </p:txBody>
      </p:sp>
      <p:pic>
        <p:nvPicPr>
          <p:cNvPr id="7" name="Bildobjekt 6" descr="En bild som visar brun, nära, surikat&#10;&#10;Automatiskt genererad beskrivning">
            <a:extLst>
              <a:ext uri="{FF2B5EF4-FFF2-40B4-BE49-F238E27FC236}">
                <a16:creationId xmlns:a16="http://schemas.microsoft.com/office/drawing/2014/main" id="{4C910358-D81A-4625-9276-FC84C0F0E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1620" y="1050630"/>
            <a:ext cx="2299580" cy="3449370"/>
          </a:xfrm>
          <a:prstGeom prst="rect">
            <a:avLst/>
          </a:prstGeom>
        </p:spPr>
      </p:pic>
    </p:spTree>
    <p:extLst>
      <p:ext uri="{BB962C8B-B14F-4D97-AF65-F5344CB8AC3E}">
        <p14:creationId xmlns:p14="http://schemas.microsoft.com/office/powerpoint/2010/main" val="372068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ED7F983-BC94-490B-935F-476F8BCC092E}"/>
              </a:ext>
            </a:extLst>
          </p:cNvPr>
          <p:cNvSpPr>
            <a:spLocks noGrp="1"/>
          </p:cNvSpPr>
          <p:nvPr>
            <p:ph type="title"/>
          </p:nvPr>
        </p:nvSpPr>
        <p:spPr/>
        <p:txBody>
          <a:bodyPr/>
          <a:lstStyle/>
          <a:p>
            <a:r>
              <a:rPr lang="sv-SE" dirty="0"/>
              <a:t>Börja med enkla åtgärder</a:t>
            </a:r>
          </a:p>
        </p:txBody>
      </p:sp>
      <p:sp>
        <p:nvSpPr>
          <p:cNvPr id="3" name="Platshållare för innehåll 2">
            <a:extLst>
              <a:ext uri="{FF2B5EF4-FFF2-40B4-BE49-F238E27FC236}">
                <a16:creationId xmlns:a16="http://schemas.microsoft.com/office/drawing/2014/main" id="{FFCA53F1-0F2B-4A4F-A319-A9F5EA7F9439}"/>
              </a:ext>
            </a:extLst>
          </p:cNvPr>
          <p:cNvSpPr>
            <a:spLocks noGrp="1"/>
          </p:cNvSpPr>
          <p:nvPr>
            <p:ph idx="1"/>
          </p:nvPr>
        </p:nvSpPr>
        <p:spPr>
          <a:xfrm>
            <a:off x="713869" y="1756800"/>
            <a:ext cx="3858131" cy="2700000"/>
          </a:xfrm>
        </p:spPr>
        <p:txBody>
          <a:bodyPr/>
          <a:lstStyle/>
          <a:p>
            <a:r>
              <a:rPr lang="sv-SE" dirty="0"/>
              <a:t>gå inte klädd i bara linne och shorts inomhus på vintern</a:t>
            </a:r>
          </a:p>
          <a:p>
            <a:r>
              <a:rPr lang="sv-SE" dirty="0"/>
              <a:t>sänk termostaten</a:t>
            </a:r>
          </a:p>
          <a:p>
            <a:r>
              <a:rPr lang="sv-SE" dirty="0"/>
              <a:t>byt till kranar som är snåla i kök och badrum </a:t>
            </a:r>
          </a:p>
          <a:p>
            <a:endParaRPr lang="sv-SE" dirty="0"/>
          </a:p>
        </p:txBody>
      </p:sp>
      <p:pic>
        <p:nvPicPr>
          <p:cNvPr id="1026" name="Picture 2">
            <a:extLst>
              <a:ext uri="{FF2B5EF4-FFF2-40B4-BE49-F238E27FC236}">
                <a16:creationId xmlns:a16="http://schemas.microsoft.com/office/drawing/2014/main" id="{F41D6A36-6B78-458D-ACFB-A5FC9E6AEA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6384" y="1566250"/>
            <a:ext cx="2945395" cy="2209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489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F1572E-6D4B-48AF-8D4E-F676DFE3EDBF}"/>
              </a:ext>
            </a:extLst>
          </p:cNvPr>
          <p:cNvSpPr>
            <a:spLocks noGrp="1"/>
          </p:cNvSpPr>
          <p:nvPr>
            <p:ph type="title"/>
          </p:nvPr>
        </p:nvSpPr>
        <p:spPr>
          <a:xfrm>
            <a:off x="683378" y="142603"/>
            <a:ext cx="3345158" cy="4343131"/>
          </a:xfrm>
        </p:spPr>
        <p:txBody>
          <a:bodyPr>
            <a:normAutofit/>
          </a:bodyPr>
          <a:lstStyle/>
          <a:p>
            <a:r>
              <a:rPr lang="sv-SE" dirty="0"/>
              <a:t>Granska huset med jämna mellanrum</a:t>
            </a:r>
            <a:br>
              <a:rPr lang="sv-SE" dirty="0"/>
            </a:br>
            <a:br>
              <a:rPr lang="sv-SE" dirty="0"/>
            </a:br>
            <a:r>
              <a:rPr lang="sv-SE" dirty="0"/>
              <a:t>Regelbundet underhåll är din bästa vän</a:t>
            </a:r>
          </a:p>
        </p:txBody>
      </p:sp>
      <p:pic>
        <p:nvPicPr>
          <p:cNvPr id="7" name="Platshållare för innehåll 6">
            <a:extLst>
              <a:ext uri="{FF2B5EF4-FFF2-40B4-BE49-F238E27FC236}">
                <a16:creationId xmlns:a16="http://schemas.microsoft.com/office/drawing/2014/main" id="{066F954F-CBE3-4DD9-8C34-C68AD7752C3B}"/>
              </a:ext>
            </a:extLst>
          </p:cNvPr>
          <p:cNvPicPr>
            <a:picLocks noGrp="1" noChangeAspect="1"/>
          </p:cNvPicPr>
          <p:nvPr>
            <p:ph idx="1"/>
          </p:nvPr>
        </p:nvPicPr>
        <p:blipFill>
          <a:blip r:embed="rId3"/>
          <a:stretch>
            <a:fillRect/>
          </a:stretch>
        </p:blipFill>
        <p:spPr>
          <a:xfrm>
            <a:off x="4285478" y="767750"/>
            <a:ext cx="4306432" cy="3229825"/>
          </a:xfrm>
        </p:spPr>
      </p:pic>
    </p:spTree>
    <p:extLst>
      <p:ext uri="{BB962C8B-B14F-4D97-AF65-F5344CB8AC3E}">
        <p14:creationId xmlns:p14="http://schemas.microsoft.com/office/powerpoint/2010/main" val="129927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006DD5-342B-4E00-A609-B9C868E9A82B}"/>
              </a:ext>
            </a:extLst>
          </p:cNvPr>
          <p:cNvSpPr>
            <a:spLocks noGrp="1"/>
          </p:cNvSpPr>
          <p:nvPr>
            <p:ph type="title"/>
          </p:nvPr>
        </p:nvSpPr>
        <p:spPr/>
        <p:txBody>
          <a:bodyPr/>
          <a:lstStyle/>
          <a:p>
            <a:r>
              <a:rPr lang="sv-SE" dirty="0"/>
              <a:t>Grund och dränering</a:t>
            </a:r>
          </a:p>
        </p:txBody>
      </p:sp>
      <p:sp>
        <p:nvSpPr>
          <p:cNvPr id="3" name="Platshållare för innehåll 2">
            <a:extLst>
              <a:ext uri="{FF2B5EF4-FFF2-40B4-BE49-F238E27FC236}">
                <a16:creationId xmlns:a16="http://schemas.microsoft.com/office/drawing/2014/main" id="{33C0323B-4580-4930-B3E0-D477E348E7DA}"/>
              </a:ext>
            </a:extLst>
          </p:cNvPr>
          <p:cNvSpPr>
            <a:spLocks noGrp="1"/>
          </p:cNvSpPr>
          <p:nvPr>
            <p:ph idx="1"/>
          </p:nvPr>
        </p:nvSpPr>
        <p:spPr>
          <a:xfrm>
            <a:off x="532800" y="1800000"/>
            <a:ext cx="4799691" cy="2700000"/>
          </a:xfrm>
        </p:spPr>
        <p:txBody>
          <a:bodyPr/>
          <a:lstStyle/>
          <a:p>
            <a:r>
              <a:rPr lang="sv-SE" dirty="0"/>
              <a:t>Ta bort träd och buskar närmast huset. Rötter kan skada grund och dränering, blad som skuggar fasaden leder till att sol och vind inte kan torka ut fukten. </a:t>
            </a:r>
          </a:p>
          <a:p>
            <a:r>
              <a:rPr lang="sv-SE" dirty="0"/>
              <a:t>Låt grunden vara solbelyst för att öka chans till bra klimat i grunden. </a:t>
            </a:r>
          </a:p>
        </p:txBody>
      </p:sp>
      <p:pic>
        <p:nvPicPr>
          <p:cNvPr id="7" name="Bild 6" descr="Lövträd kontur">
            <a:extLst>
              <a:ext uri="{FF2B5EF4-FFF2-40B4-BE49-F238E27FC236}">
                <a16:creationId xmlns:a16="http://schemas.microsoft.com/office/drawing/2014/main" id="{E0168FC6-F0B9-46CA-8CB4-6F3D548A9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4424" y="1436984"/>
            <a:ext cx="2577350" cy="2577350"/>
          </a:xfrm>
          <a:prstGeom prst="rect">
            <a:avLst/>
          </a:prstGeom>
        </p:spPr>
      </p:pic>
    </p:spTree>
    <p:extLst>
      <p:ext uri="{BB962C8B-B14F-4D97-AF65-F5344CB8AC3E}">
        <p14:creationId xmlns:p14="http://schemas.microsoft.com/office/powerpoint/2010/main" val="350653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inomhus, golv, tak, rum&#10;&#10;Automatiskt genererad beskrivning">
            <a:extLst>
              <a:ext uri="{FF2B5EF4-FFF2-40B4-BE49-F238E27FC236}">
                <a16:creationId xmlns:a16="http://schemas.microsoft.com/office/drawing/2014/main" id="{0ABF2EA8-EF00-44DB-9D80-6E3930223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25" y="2571750"/>
            <a:ext cx="2988000" cy="1992000"/>
          </a:xfrm>
          <a:prstGeom prst="rect">
            <a:avLst/>
          </a:prstGeom>
        </p:spPr>
      </p:pic>
      <p:pic>
        <p:nvPicPr>
          <p:cNvPr id="5" name="Bildobjekt 4" descr="En bild som visar text, hylla, bok, bibliotek&#10;&#10;Automatiskt genererad beskrivning">
            <a:extLst>
              <a:ext uri="{FF2B5EF4-FFF2-40B4-BE49-F238E27FC236}">
                <a16:creationId xmlns:a16="http://schemas.microsoft.com/office/drawing/2014/main" id="{ECC81990-A923-4CA4-B0A0-C523C02CF5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315" y="897497"/>
            <a:ext cx="3081960" cy="1991999"/>
          </a:xfrm>
          <a:prstGeom prst="rect">
            <a:avLst/>
          </a:prstGeom>
        </p:spPr>
      </p:pic>
      <p:pic>
        <p:nvPicPr>
          <p:cNvPr id="4" name="Bildobjekt 3" descr="En bild som visar text, utomhus, gräs, röd&#10;&#10;Automatiskt genererad beskrivning">
            <a:extLst>
              <a:ext uri="{FF2B5EF4-FFF2-40B4-BE49-F238E27FC236}">
                <a16:creationId xmlns:a16="http://schemas.microsoft.com/office/drawing/2014/main" id="{9D772254-CFF8-48E4-B072-E093C8A1BD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8725" y="328155"/>
            <a:ext cx="2988000" cy="1991999"/>
          </a:xfrm>
          <a:prstGeom prst="rect">
            <a:avLst/>
          </a:prstGeom>
        </p:spPr>
      </p:pic>
      <p:pic>
        <p:nvPicPr>
          <p:cNvPr id="9" name="Bildobjekt 8" descr="En bild som visar text, clipart&#10;&#10;Automatiskt genererad beskrivning">
            <a:extLst>
              <a:ext uri="{FF2B5EF4-FFF2-40B4-BE49-F238E27FC236}">
                <a16:creationId xmlns:a16="http://schemas.microsoft.com/office/drawing/2014/main" id="{456212EE-F2EF-479B-BF23-4E51693DD0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3315" y="3122741"/>
            <a:ext cx="3081960" cy="628445"/>
          </a:xfrm>
          <a:prstGeom prst="rect">
            <a:avLst/>
          </a:prstGeom>
        </p:spPr>
      </p:pic>
    </p:spTree>
    <p:extLst>
      <p:ext uri="{BB962C8B-B14F-4D97-AF65-F5344CB8AC3E}">
        <p14:creationId xmlns:p14="http://schemas.microsoft.com/office/powerpoint/2010/main" val="268653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252C4-8FC1-4287-8EE6-B0541A0F19CE}"/>
              </a:ext>
            </a:extLst>
          </p:cNvPr>
          <p:cNvSpPr>
            <a:spLocks noGrp="1"/>
          </p:cNvSpPr>
          <p:nvPr>
            <p:ph type="title"/>
          </p:nvPr>
        </p:nvSpPr>
        <p:spPr>
          <a:xfrm>
            <a:off x="488175" y="512367"/>
            <a:ext cx="5161069" cy="1036800"/>
          </a:xfrm>
        </p:spPr>
        <p:txBody>
          <a:bodyPr/>
          <a:lstStyle/>
          <a:p>
            <a:r>
              <a:rPr lang="sv-SE" dirty="0"/>
              <a:t>Gör klimatkloka förbättringar i rätt ordning!</a:t>
            </a:r>
          </a:p>
        </p:txBody>
      </p:sp>
      <p:sp>
        <p:nvSpPr>
          <p:cNvPr id="3" name="Platshållare för innehåll 2">
            <a:extLst>
              <a:ext uri="{FF2B5EF4-FFF2-40B4-BE49-F238E27FC236}">
                <a16:creationId xmlns:a16="http://schemas.microsoft.com/office/drawing/2014/main" id="{05FD4D8F-E61F-4271-B64B-C6BA19383342}"/>
              </a:ext>
            </a:extLst>
          </p:cNvPr>
          <p:cNvSpPr>
            <a:spLocks noGrp="1"/>
          </p:cNvSpPr>
          <p:nvPr>
            <p:ph idx="1"/>
          </p:nvPr>
        </p:nvSpPr>
        <p:spPr>
          <a:xfrm>
            <a:off x="488175" y="1744538"/>
            <a:ext cx="4861392" cy="2700000"/>
          </a:xfrm>
        </p:spPr>
        <p:txBody>
          <a:bodyPr/>
          <a:lstStyle/>
          <a:p>
            <a:r>
              <a:rPr lang="sv-SE" dirty="0"/>
              <a:t>Täta med tätningslister kring fönster och dörrar</a:t>
            </a:r>
          </a:p>
          <a:p>
            <a:r>
              <a:rPr lang="sv-SE" dirty="0"/>
              <a:t>Isolera vinden om det behövs</a:t>
            </a:r>
          </a:p>
          <a:p>
            <a:r>
              <a:rPr lang="sv-SE" dirty="0"/>
              <a:t>Se till att värmesystemet fungerar optimalt</a:t>
            </a:r>
          </a:p>
          <a:p>
            <a:r>
              <a:rPr lang="sv-SE" dirty="0"/>
              <a:t>Reparera och förbättra befintliga fönster </a:t>
            </a:r>
          </a:p>
          <a:p>
            <a:r>
              <a:rPr lang="sv-SE" dirty="0"/>
              <a:t>Isolera golvbjälklaget</a:t>
            </a:r>
          </a:p>
        </p:txBody>
      </p:sp>
      <p:pic>
        <p:nvPicPr>
          <p:cNvPr id="7" name="Bildobjekt 6" descr="En bild som visar person, utomhus, håller, hand&#10;&#10;Automatiskt genererad beskrivning">
            <a:extLst>
              <a:ext uri="{FF2B5EF4-FFF2-40B4-BE49-F238E27FC236}">
                <a16:creationId xmlns:a16="http://schemas.microsoft.com/office/drawing/2014/main" id="{005C02E5-38DE-46D3-9C4F-D87C70399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4969" y="745656"/>
            <a:ext cx="2472338" cy="3296450"/>
          </a:xfrm>
          <a:prstGeom prst="rect">
            <a:avLst/>
          </a:prstGeom>
        </p:spPr>
      </p:pic>
    </p:spTree>
    <p:extLst>
      <p:ext uri="{BB962C8B-B14F-4D97-AF65-F5344CB8AC3E}">
        <p14:creationId xmlns:p14="http://schemas.microsoft.com/office/powerpoint/2010/main" val="13944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8BA9244-1648-4F04-9665-CA5B04AE492B}"/>
              </a:ext>
            </a:extLst>
          </p:cNvPr>
          <p:cNvSpPr>
            <a:spLocks noGrp="1"/>
          </p:cNvSpPr>
          <p:nvPr>
            <p:ph type="title"/>
          </p:nvPr>
        </p:nvSpPr>
        <p:spPr>
          <a:xfrm>
            <a:off x="532800" y="720000"/>
            <a:ext cx="4759200" cy="1036800"/>
          </a:xfrm>
        </p:spPr>
        <p:txBody>
          <a:bodyPr/>
          <a:lstStyle/>
          <a:p>
            <a:endParaRPr lang="en-US"/>
          </a:p>
        </p:txBody>
      </p:sp>
      <p:pic>
        <p:nvPicPr>
          <p:cNvPr id="5" name="Bildobjekt 4">
            <a:extLst>
              <a:ext uri="{FF2B5EF4-FFF2-40B4-BE49-F238E27FC236}">
                <a16:creationId xmlns:a16="http://schemas.microsoft.com/office/drawing/2014/main" id="{A8B2096F-47D9-48AF-9A59-1A5F3271431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8000"/>
                    </a14:imgEffect>
                  </a14:imgLayer>
                </a14:imgProps>
              </a:ext>
            </a:extLst>
          </a:blip>
          <a:srcRect l="28625" r="26139" b="2"/>
          <a:stretch/>
        </p:blipFill>
        <p:spPr>
          <a:xfrm>
            <a:off x="5805576" y="-163892"/>
            <a:ext cx="3338423" cy="5141334"/>
          </a:xfrm>
          <a:prstGeom prst="rect">
            <a:avLst/>
          </a:prstGeom>
          <a:noFill/>
        </p:spPr>
      </p:pic>
      <p:sp>
        <p:nvSpPr>
          <p:cNvPr id="3" name="Platshållare för innehåll 2">
            <a:extLst>
              <a:ext uri="{FF2B5EF4-FFF2-40B4-BE49-F238E27FC236}">
                <a16:creationId xmlns:a16="http://schemas.microsoft.com/office/drawing/2014/main" id="{13CD8F9F-2B94-4669-8E4C-0E62993BCDE0}"/>
              </a:ext>
            </a:extLst>
          </p:cNvPr>
          <p:cNvSpPr>
            <a:spLocks noGrp="1"/>
          </p:cNvSpPr>
          <p:nvPr>
            <p:ph idx="1"/>
          </p:nvPr>
        </p:nvSpPr>
        <p:spPr>
          <a:xfrm>
            <a:off x="671112" y="1969048"/>
            <a:ext cx="4759200" cy="2714400"/>
          </a:xfrm>
        </p:spPr>
        <p:txBody>
          <a:bodyPr>
            <a:normAutofit/>
          </a:bodyPr>
          <a:lstStyle/>
          <a:p>
            <a:r>
              <a:rPr lang="sv-SE" dirty="0"/>
              <a:t>Varför är det bra att isolera vinden? </a:t>
            </a:r>
          </a:p>
          <a:p>
            <a:r>
              <a:rPr lang="sv-SE" dirty="0"/>
              <a:t>Varför ska jag inte isolera väggarna?</a:t>
            </a:r>
          </a:p>
        </p:txBody>
      </p:sp>
    </p:spTree>
    <p:extLst>
      <p:ext uri="{BB962C8B-B14F-4D97-AF65-F5344CB8AC3E}">
        <p14:creationId xmlns:p14="http://schemas.microsoft.com/office/powerpoint/2010/main" val="37299695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F295196-44E9-4BA9-BAC0-64979151342E}"/>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13CD8F9F-2B94-4669-8E4C-0E62993BCDE0}"/>
              </a:ext>
            </a:extLst>
          </p:cNvPr>
          <p:cNvSpPr>
            <a:spLocks noGrp="1"/>
          </p:cNvSpPr>
          <p:nvPr>
            <p:ph idx="1"/>
          </p:nvPr>
        </p:nvSpPr>
        <p:spPr>
          <a:xfrm>
            <a:off x="532800" y="1918014"/>
            <a:ext cx="5091913" cy="2700000"/>
          </a:xfrm>
        </p:spPr>
        <p:txBody>
          <a:bodyPr/>
          <a:lstStyle/>
          <a:p>
            <a:r>
              <a:rPr lang="sv-SE" sz="2400" dirty="0"/>
              <a:t>Hur tvättar man huset på bästa sätt? </a:t>
            </a:r>
          </a:p>
          <a:p>
            <a:r>
              <a:rPr lang="sv-SE" sz="2400" dirty="0"/>
              <a:t>Hur förbättrar jag mikroklimatet runt huset? </a:t>
            </a:r>
          </a:p>
        </p:txBody>
      </p:sp>
      <p:pic>
        <p:nvPicPr>
          <p:cNvPr id="7" name="Bildobjekt 6" descr="En bild som visar byggnad, utomhus, person, dörr&#10;&#10;Automatiskt genererad beskrivning">
            <a:extLst>
              <a:ext uri="{FF2B5EF4-FFF2-40B4-BE49-F238E27FC236}">
                <a16:creationId xmlns:a16="http://schemas.microsoft.com/office/drawing/2014/main" id="{9FBF34C0-28BD-4362-968F-513BF991B3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596"/>
          <a:stretch/>
        </p:blipFill>
        <p:spPr>
          <a:xfrm>
            <a:off x="5893654" y="1338323"/>
            <a:ext cx="2571550" cy="2159046"/>
          </a:xfrm>
          <a:prstGeom prst="rect">
            <a:avLst/>
          </a:prstGeom>
        </p:spPr>
      </p:pic>
    </p:spTree>
    <p:extLst>
      <p:ext uri="{BB962C8B-B14F-4D97-AF65-F5344CB8AC3E}">
        <p14:creationId xmlns:p14="http://schemas.microsoft.com/office/powerpoint/2010/main" val="4257574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E376EC-4F4E-45C7-8FF3-7D9145043F3C}"/>
              </a:ext>
            </a:extLst>
          </p:cNvPr>
          <p:cNvSpPr>
            <a:spLocks noGrp="1"/>
          </p:cNvSpPr>
          <p:nvPr>
            <p:ph type="title"/>
          </p:nvPr>
        </p:nvSpPr>
        <p:spPr>
          <a:xfrm>
            <a:off x="695763" y="374145"/>
            <a:ext cx="2581592" cy="1581403"/>
          </a:xfrm>
        </p:spPr>
        <p:txBody>
          <a:bodyPr/>
          <a:lstStyle/>
          <a:p>
            <a:r>
              <a:rPr lang="sv-SE" dirty="0"/>
              <a:t>Våga vägra fönsterbyte!</a:t>
            </a:r>
          </a:p>
        </p:txBody>
      </p:sp>
      <p:pic>
        <p:nvPicPr>
          <p:cNvPr id="7" name="Platshållare för innehåll 6" descr="En bild som visar fönster, person&#10;&#10;Automatiskt genererad beskrivning">
            <a:extLst>
              <a:ext uri="{FF2B5EF4-FFF2-40B4-BE49-F238E27FC236}">
                <a16:creationId xmlns:a16="http://schemas.microsoft.com/office/drawing/2014/main" id="{0670901E-0015-4529-A886-26E98D86ECB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603829" y="163528"/>
            <a:ext cx="4007371" cy="4689695"/>
          </a:xfrm>
        </p:spPr>
      </p:pic>
      <p:sp>
        <p:nvSpPr>
          <p:cNvPr id="8" name="textruta 7">
            <a:extLst>
              <a:ext uri="{FF2B5EF4-FFF2-40B4-BE49-F238E27FC236}">
                <a16:creationId xmlns:a16="http://schemas.microsoft.com/office/drawing/2014/main" id="{025907EB-FB9A-401C-AC2A-23054DE83683}"/>
              </a:ext>
            </a:extLst>
          </p:cNvPr>
          <p:cNvSpPr txBox="1"/>
          <p:nvPr/>
        </p:nvSpPr>
        <p:spPr>
          <a:xfrm>
            <a:off x="7523865" y="4637779"/>
            <a:ext cx="2027976" cy="215444"/>
          </a:xfrm>
          <a:prstGeom prst="rect">
            <a:avLst/>
          </a:prstGeom>
          <a:noFill/>
        </p:spPr>
        <p:txBody>
          <a:bodyPr wrap="square" rtlCol="0">
            <a:spAutoFit/>
          </a:bodyPr>
          <a:lstStyle/>
          <a:p>
            <a:r>
              <a:rPr lang="sv-SE" sz="800" dirty="0"/>
              <a:t>Foto: Bert Leandersson</a:t>
            </a:r>
          </a:p>
        </p:txBody>
      </p:sp>
      <p:sp>
        <p:nvSpPr>
          <p:cNvPr id="9" name="textruta 8">
            <a:extLst>
              <a:ext uri="{FF2B5EF4-FFF2-40B4-BE49-F238E27FC236}">
                <a16:creationId xmlns:a16="http://schemas.microsoft.com/office/drawing/2014/main" id="{F23869DD-27D3-4329-BC23-73126759CED3}"/>
              </a:ext>
            </a:extLst>
          </p:cNvPr>
          <p:cNvSpPr txBox="1"/>
          <p:nvPr/>
        </p:nvSpPr>
        <p:spPr>
          <a:xfrm>
            <a:off x="695763" y="1955548"/>
            <a:ext cx="2967425" cy="2169825"/>
          </a:xfrm>
          <a:prstGeom prst="rect">
            <a:avLst/>
          </a:prstGeom>
          <a:noFill/>
        </p:spPr>
        <p:txBody>
          <a:bodyPr wrap="square" rtlCol="0">
            <a:spAutoFit/>
          </a:bodyPr>
          <a:lstStyle/>
          <a:p>
            <a:pPr marL="342900" indent="-342900">
              <a:buAutoNum type="arabicPeriod"/>
            </a:pPr>
            <a:r>
              <a:rPr lang="sv-SE" dirty="0"/>
              <a:t>Livslängd</a:t>
            </a:r>
          </a:p>
          <a:p>
            <a:pPr marL="342900" indent="-342900">
              <a:buAutoNum type="arabicPeriod"/>
            </a:pPr>
            <a:r>
              <a:rPr lang="sv-SE" dirty="0"/>
              <a:t>Skönhet</a:t>
            </a:r>
          </a:p>
          <a:p>
            <a:pPr marL="342900" indent="-342900">
              <a:buAutoNum type="arabicPeriod"/>
            </a:pPr>
            <a:r>
              <a:rPr lang="sv-SE" dirty="0"/>
              <a:t>Privatekonomin</a:t>
            </a:r>
          </a:p>
          <a:p>
            <a:pPr marL="342900" indent="-342900">
              <a:buAutoNum type="arabicPeriod"/>
            </a:pPr>
            <a:r>
              <a:rPr lang="sv-SE" dirty="0"/>
              <a:t>Värdeutvecklingen</a:t>
            </a:r>
          </a:p>
          <a:p>
            <a:pPr marL="342900" indent="-342900">
              <a:buAutoNum type="arabicPeriod"/>
            </a:pPr>
            <a:r>
              <a:rPr lang="sv-SE" dirty="0"/>
              <a:t>Samhällsekonomin</a:t>
            </a:r>
          </a:p>
          <a:p>
            <a:pPr marL="342900" indent="-342900">
              <a:buAutoNum type="arabicPeriod"/>
            </a:pPr>
            <a:r>
              <a:rPr lang="sv-SE" dirty="0"/>
              <a:t>Miljöpåverkan</a:t>
            </a:r>
          </a:p>
          <a:p>
            <a:pPr marL="342900" indent="-342900">
              <a:buAutoNum type="arabicPeriod"/>
            </a:pPr>
            <a:r>
              <a:rPr lang="sv-SE" dirty="0"/>
              <a:t>Inomhusklimatet</a:t>
            </a:r>
          </a:p>
          <a:p>
            <a:pPr marL="342900" indent="-342900">
              <a:buAutoNum type="arabicPeriod"/>
            </a:pPr>
            <a:r>
              <a:rPr lang="sv-SE" dirty="0"/>
              <a:t>Materialen</a:t>
            </a:r>
          </a:p>
          <a:p>
            <a:pPr marL="342900" indent="-342900">
              <a:buAutoNum type="arabicPeriod"/>
            </a:pPr>
            <a:r>
              <a:rPr lang="sv-SE" dirty="0"/>
              <a:t>Kulturhistorien</a:t>
            </a:r>
          </a:p>
          <a:p>
            <a:pPr marL="342900" indent="-342900">
              <a:buAutoNum type="arabicPeriod"/>
            </a:pPr>
            <a:r>
              <a:rPr lang="sv-SE" dirty="0"/>
              <a:t>Ljuset</a:t>
            </a:r>
          </a:p>
        </p:txBody>
      </p:sp>
      <p:pic>
        <p:nvPicPr>
          <p:cNvPr id="11" name="Bildobjekt 10">
            <a:extLst>
              <a:ext uri="{FF2B5EF4-FFF2-40B4-BE49-F238E27FC236}">
                <a16:creationId xmlns:a16="http://schemas.microsoft.com/office/drawing/2014/main" id="{6A8C3E4D-D89D-4C46-9A0C-C9AFC313A854}"/>
              </a:ext>
            </a:extLst>
          </p:cNvPr>
          <p:cNvPicPr>
            <a:picLocks noChangeAspect="1"/>
          </p:cNvPicPr>
          <p:nvPr/>
        </p:nvPicPr>
        <p:blipFill>
          <a:blip r:embed="rId4"/>
          <a:stretch>
            <a:fillRect/>
          </a:stretch>
        </p:blipFill>
        <p:spPr>
          <a:xfrm>
            <a:off x="2932990" y="924373"/>
            <a:ext cx="5669158" cy="3201000"/>
          </a:xfrm>
          <a:prstGeom prst="rect">
            <a:avLst/>
          </a:prstGeom>
          <a:effectLst/>
        </p:spPr>
      </p:pic>
    </p:spTree>
    <p:extLst>
      <p:ext uri="{BB962C8B-B14F-4D97-AF65-F5344CB8AC3E}">
        <p14:creationId xmlns:p14="http://schemas.microsoft.com/office/powerpoint/2010/main" val="347240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ruta 14">
            <a:extLst>
              <a:ext uri="{FF2B5EF4-FFF2-40B4-BE49-F238E27FC236}">
                <a16:creationId xmlns:a16="http://schemas.microsoft.com/office/drawing/2014/main" id="{FCB06B12-F34A-4003-974B-1DFC1134F88C}"/>
              </a:ext>
            </a:extLst>
          </p:cNvPr>
          <p:cNvSpPr txBox="1"/>
          <p:nvPr/>
        </p:nvSpPr>
        <p:spPr>
          <a:xfrm>
            <a:off x="-927100" y="-571500"/>
            <a:ext cx="10947400" cy="6629400"/>
          </a:xfrm>
          <a:prstGeom prst="rect">
            <a:avLst/>
          </a:prstGeom>
          <a:solidFill>
            <a:schemeClr val="tx1"/>
          </a:solidFill>
        </p:spPr>
        <p:txBody>
          <a:bodyPr wrap="square" rtlCol="0">
            <a:spAutoFit/>
          </a:bodyPr>
          <a:lstStyle/>
          <a:p>
            <a:endParaRPr lang="sv-SE" dirty="0"/>
          </a:p>
        </p:txBody>
      </p:sp>
      <p:sp>
        <p:nvSpPr>
          <p:cNvPr id="2" name="Rubrik 1">
            <a:extLst>
              <a:ext uri="{FF2B5EF4-FFF2-40B4-BE49-F238E27FC236}">
                <a16:creationId xmlns:a16="http://schemas.microsoft.com/office/drawing/2014/main" id="{446B210F-161D-4DCD-98F5-8D3E0970886C}"/>
              </a:ext>
            </a:extLst>
          </p:cNvPr>
          <p:cNvSpPr>
            <a:spLocks noGrp="1"/>
          </p:cNvSpPr>
          <p:nvPr>
            <p:ph type="title"/>
          </p:nvPr>
        </p:nvSpPr>
        <p:spPr>
          <a:xfrm>
            <a:off x="2888821" y="978025"/>
            <a:ext cx="8078400" cy="1036800"/>
          </a:xfrm>
        </p:spPr>
        <p:txBody>
          <a:bodyPr/>
          <a:lstStyle/>
          <a:p>
            <a:r>
              <a:rPr lang="sv-SE" dirty="0">
                <a:solidFill>
                  <a:schemeClr val="bg1"/>
                </a:solidFill>
              </a:rPr>
              <a:t>World </a:t>
            </a:r>
            <a:r>
              <a:rPr lang="sv-SE" dirty="0" err="1">
                <a:solidFill>
                  <a:schemeClr val="bg1"/>
                </a:solidFill>
              </a:rPr>
              <a:t>Window</a:t>
            </a:r>
            <a:r>
              <a:rPr lang="sv-SE" dirty="0">
                <a:solidFill>
                  <a:schemeClr val="bg1"/>
                </a:solidFill>
              </a:rPr>
              <a:t> Day! </a:t>
            </a:r>
          </a:p>
        </p:txBody>
      </p:sp>
      <p:pic>
        <p:nvPicPr>
          <p:cNvPr id="9" name="Platshållare för innehåll 8" descr="En bild som visar person&#10;&#10;Automatiskt genererad beskrivning">
            <a:extLst>
              <a:ext uri="{FF2B5EF4-FFF2-40B4-BE49-F238E27FC236}">
                <a16:creationId xmlns:a16="http://schemas.microsoft.com/office/drawing/2014/main" id="{C6738471-0781-43AE-9584-539A10F32A8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69712" y="2520741"/>
            <a:ext cx="1205865" cy="1813757"/>
          </a:xfrm>
        </p:spPr>
      </p:pic>
      <p:pic>
        <p:nvPicPr>
          <p:cNvPr id="1026" name="Picture 2" descr="Port i gamla stan">
            <a:extLst>
              <a:ext uri="{FF2B5EF4-FFF2-40B4-BE49-F238E27FC236}">
                <a16:creationId xmlns:a16="http://schemas.microsoft.com/office/drawing/2014/main" id="{7184CFD7-0AA6-4C0D-B911-C884CB64A8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68" y="2520741"/>
            <a:ext cx="4450302" cy="1805920"/>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0" descr="En bild som visar person&#10;&#10;Automatiskt genererad beskrivning">
            <a:extLst>
              <a:ext uri="{FF2B5EF4-FFF2-40B4-BE49-F238E27FC236}">
                <a16:creationId xmlns:a16="http://schemas.microsoft.com/office/drawing/2014/main" id="{5DE05D9C-F8E2-4ADF-918F-CDD14E9105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0919" y="2520741"/>
            <a:ext cx="2708881" cy="1805920"/>
          </a:xfrm>
          <a:prstGeom prst="rect">
            <a:avLst/>
          </a:prstGeom>
        </p:spPr>
      </p:pic>
      <p:sp>
        <p:nvSpPr>
          <p:cNvPr id="12" name="textruta 11">
            <a:extLst>
              <a:ext uri="{FF2B5EF4-FFF2-40B4-BE49-F238E27FC236}">
                <a16:creationId xmlns:a16="http://schemas.microsoft.com/office/drawing/2014/main" id="{3921FA3F-E43E-417C-AE27-CC261EF8E809}"/>
              </a:ext>
            </a:extLst>
          </p:cNvPr>
          <p:cNvSpPr txBox="1"/>
          <p:nvPr/>
        </p:nvSpPr>
        <p:spPr>
          <a:xfrm>
            <a:off x="76200" y="4334498"/>
            <a:ext cx="4055533" cy="261610"/>
          </a:xfrm>
          <a:prstGeom prst="rect">
            <a:avLst/>
          </a:prstGeom>
          <a:noFill/>
        </p:spPr>
        <p:txBody>
          <a:bodyPr wrap="square" rtlCol="0">
            <a:spAutoFit/>
          </a:bodyPr>
          <a:lstStyle/>
          <a:p>
            <a:r>
              <a:rPr lang="sv-SE" sz="1100" dirty="0">
                <a:solidFill>
                  <a:schemeClr val="bg1"/>
                </a:solidFill>
              </a:rPr>
              <a:t>Foto: Eksjö kommun och Svenska byggnadsvårdsföreningen </a:t>
            </a:r>
          </a:p>
        </p:txBody>
      </p:sp>
      <p:pic>
        <p:nvPicPr>
          <p:cNvPr id="14" name="Bildobjekt 13">
            <a:extLst>
              <a:ext uri="{FF2B5EF4-FFF2-40B4-BE49-F238E27FC236}">
                <a16:creationId xmlns:a16="http://schemas.microsoft.com/office/drawing/2014/main" id="{FB8C7105-C633-4484-AD48-89155331AD04}"/>
              </a:ext>
            </a:extLst>
          </p:cNvPr>
          <p:cNvPicPr>
            <a:picLocks noChangeAspect="1"/>
          </p:cNvPicPr>
          <p:nvPr/>
        </p:nvPicPr>
        <p:blipFill>
          <a:blip r:embed="rId6"/>
          <a:stretch>
            <a:fillRect/>
          </a:stretch>
        </p:blipFill>
        <p:spPr>
          <a:xfrm rot="1498150">
            <a:off x="6687755" y="20876"/>
            <a:ext cx="2258720" cy="2095754"/>
          </a:xfrm>
          <a:prstGeom prst="rect">
            <a:avLst/>
          </a:prstGeom>
        </p:spPr>
      </p:pic>
    </p:spTree>
    <p:extLst>
      <p:ext uri="{BB962C8B-B14F-4D97-AF65-F5344CB8AC3E}">
        <p14:creationId xmlns:p14="http://schemas.microsoft.com/office/powerpoint/2010/main" val="1546707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A91742-04CB-458F-A197-5BA572113EFC}"/>
              </a:ext>
            </a:extLst>
          </p:cNvPr>
          <p:cNvSpPr>
            <a:spLocks noGrp="1"/>
          </p:cNvSpPr>
          <p:nvPr>
            <p:ph type="title"/>
          </p:nvPr>
        </p:nvSpPr>
        <p:spPr>
          <a:xfrm>
            <a:off x="1065600" y="816529"/>
            <a:ext cx="8078400" cy="1036800"/>
          </a:xfrm>
        </p:spPr>
        <p:txBody>
          <a:bodyPr>
            <a:normAutofit/>
          </a:bodyPr>
          <a:lstStyle/>
          <a:p>
            <a:r>
              <a:rPr lang="sv-SE" sz="4000" dirty="0"/>
              <a:t>www.fonsterrenoveringensdag.se</a:t>
            </a:r>
          </a:p>
        </p:txBody>
      </p:sp>
      <p:pic>
        <p:nvPicPr>
          <p:cNvPr id="4" name="Bildobjekt 3">
            <a:extLst>
              <a:ext uri="{FF2B5EF4-FFF2-40B4-BE49-F238E27FC236}">
                <a16:creationId xmlns:a16="http://schemas.microsoft.com/office/drawing/2014/main" id="{BC42E2CA-9A3F-4D1A-BE37-63EE65C96E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768" y="2034728"/>
            <a:ext cx="2197634" cy="2197634"/>
          </a:xfrm>
          <a:prstGeom prst="rect">
            <a:avLst/>
          </a:prstGeom>
        </p:spPr>
      </p:pic>
    </p:spTree>
    <p:extLst>
      <p:ext uri="{BB962C8B-B14F-4D97-AF65-F5344CB8AC3E}">
        <p14:creationId xmlns:p14="http://schemas.microsoft.com/office/powerpoint/2010/main" val="3025155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bild 7" descr="En bild som visar golv, fönster, inomhus, rum&#10;&#10;Automatiskt genererad beskrivning">
            <a:extLst>
              <a:ext uri="{FF2B5EF4-FFF2-40B4-BE49-F238E27FC236}">
                <a16:creationId xmlns:a16="http://schemas.microsoft.com/office/drawing/2014/main" id="{4EED99BD-1575-4534-B7D1-29084AC0A1CA}"/>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1" r="2606"/>
          <a:stretch/>
        </p:blipFill>
        <p:spPr>
          <a:xfrm>
            <a:off x="3216986" y="2628895"/>
            <a:ext cx="2636938" cy="2030578"/>
          </a:xfrm>
        </p:spPr>
      </p:pic>
      <p:sp>
        <p:nvSpPr>
          <p:cNvPr id="4" name="Platshållare för innehåll 3">
            <a:extLst>
              <a:ext uri="{FF2B5EF4-FFF2-40B4-BE49-F238E27FC236}">
                <a16:creationId xmlns:a16="http://schemas.microsoft.com/office/drawing/2014/main" id="{1E183B98-E0A5-482A-8B43-4356DB6F19E9}"/>
              </a:ext>
            </a:extLst>
          </p:cNvPr>
          <p:cNvSpPr>
            <a:spLocks noGrp="1"/>
          </p:cNvSpPr>
          <p:nvPr>
            <p:ph idx="1"/>
          </p:nvPr>
        </p:nvSpPr>
        <p:spPr/>
        <p:txBody>
          <a:bodyPr/>
          <a:lstStyle/>
          <a:p>
            <a:r>
              <a:rPr lang="sv-SE" dirty="0"/>
              <a:t>Turnerar i VG bilder</a:t>
            </a:r>
          </a:p>
        </p:txBody>
      </p:sp>
      <p:pic>
        <p:nvPicPr>
          <p:cNvPr id="10" name="Bildobjekt 9" descr="En bild som visar text, inomhus, källare&#10;&#10;Automatiskt genererad beskrivning">
            <a:extLst>
              <a:ext uri="{FF2B5EF4-FFF2-40B4-BE49-F238E27FC236}">
                <a16:creationId xmlns:a16="http://schemas.microsoft.com/office/drawing/2014/main" id="{0E007AF0-4964-4735-9394-EA2735612E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532" r="8276"/>
          <a:stretch/>
        </p:blipFill>
        <p:spPr>
          <a:xfrm rot="5400000">
            <a:off x="675684" y="88629"/>
            <a:ext cx="2035801" cy="2707437"/>
          </a:xfrm>
          <a:prstGeom prst="rect">
            <a:avLst/>
          </a:prstGeom>
        </p:spPr>
      </p:pic>
      <p:pic>
        <p:nvPicPr>
          <p:cNvPr id="12" name="Bildobjekt 11">
            <a:extLst>
              <a:ext uri="{FF2B5EF4-FFF2-40B4-BE49-F238E27FC236}">
                <a16:creationId xmlns:a16="http://schemas.microsoft.com/office/drawing/2014/main" id="{F26132C8-4A49-4F9E-ABA1-91E9ED45F1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54"/>
          <a:stretch/>
        </p:blipFill>
        <p:spPr>
          <a:xfrm>
            <a:off x="3230054" y="424447"/>
            <a:ext cx="2636938" cy="2035801"/>
          </a:xfrm>
          <a:prstGeom prst="rect">
            <a:avLst/>
          </a:prstGeom>
        </p:spPr>
      </p:pic>
      <p:pic>
        <p:nvPicPr>
          <p:cNvPr id="14" name="Bildobjekt 13" descr="En bild som visar text, golv, inomhus, tak&#10;&#10;Automatiskt genererad beskrivning">
            <a:extLst>
              <a:ext uri="{FF2B5EF4-FFF2-40B4-BE49-F238E27FC236}">
                <a16:creationId xmlns:a16="http://schemas.microsoft.com/office/drawing/2014/main" id="{83EC5A9F-3E6F-4B48-A5C1-D461632038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867" y="2628895"/>
            <a:ext cx="2707437" cy="2030578"/>
          </a:xfrm>
          <a:prstGeom prst="rect">
            <a:avLst/>
          </a:prstGeom>
        </p:spPr>
      </p:pic>
      <p:pic>
        <p:nvPicPr>
          <p:cNvPr id="16" name="Bildobjekt 15" descr="En bild som visar text, tak, inomhus, stående&#10;&#10;Automatiskt genererad beskrivning">
            <a:extLst>
              <a:ext uri="{FF2B5EF4-FFF2-40B4-BE49-F238E27FC236}">
                <a16:creationId xmlns:a16="http://schemas.microsoft.com/office/drawing/2014/main" id="{6C2A5B0F-B92E-46D8-A215-830F9A34C0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6674" y="424447"/>
            <a:ext cx="2714400" cy="2714400"/>
          </a:xfrm>
          <a:prstGeom prst="rect">
            <a:avLst/>
          </a:prstGeom>
        </p:spPr>
      </p:pic>
      <p:sp>
        <p:nvSpPr>
          <p:cNvPr id="17" name="textruta 16">
            <a:extLst>
              <a:ext uri="{FF2B5EF4-FFF2-40B4-BE49-F238E27FC236}">
                <a16:creationId xmlns:a16="http://schemas.microsoft.com/office/drawing/2014/main" id="{3BC0E499-36F8-4033-963B-01CDDA9747F8}"/>
              </a:ext>
            </a:extLst>
          </p:cNvPr>
          <p:cNvSpPr txBox="1"/>
          <p:nvPr/>
        </p:nvSpPr>
        <p:spPr>
          <a:xfrm>
            <a:off x="6452313" y="3531179"/>
            <a:ext cx="1883121" cy="584775"/>
          </a:xfrm>
          <a:prstGeom prst="rect">
            <a:avLst/>
          </a:prstGeom>
          <a:noFill/>
        </p:spPr>
        <p:txBody>
          <a:bodyPr wrap="square" rtlCol="0">
            <a:spAutoFit/>
          </a:bodyPr>
          <a:lstStyle/>
          <a:p>
            <a:r>
              <a:rPr lang="sv-SE" sz="3200" dirty="0"/>
              <a:t>På turné!</a:t>
            </a:r>
          </a:p>
        </p:txBody>
      </p:sp>
    </p:spTree>
    <p:extLst>
      <p:ext uri="{BB962C8B-B14F-4D97-AF65-F5344CB8AC3E}">
        <p14:creationId xmlns:p14="http://schemas.microsoft.com/office/powerpoint/2010/main" val="29233351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innehåll 6" descr="En bild som visar text&#10;&#10;Automatiskt genererad beskrivning">
            <a:extLst>
              <a:ext uri="{FF2B5EF4-FFF2-40B4-BE49-F238E27FC236}">
                <a16:creationId xmlns:a16="http://schemas.microsoft.com/office/drawing/2014/main" id="{F6F4BAA3-3933-44E7-8A53-9DACF0B021A8}"/>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723" r="20554"/>
          <a:stretch/>
        </p:blipFill>
        <p:spPr>
          <a:xfrm>
            <a:off x="1964724" y="0"/>
            <a:ext cx="5214552" cy="4967990"/>
          </a:xfrm>
          <a:noFill/>
        </p:spPr>
      </p:pic>
    </p:spTree>
    <p:extLst>
      <p:ext uri="{BB962C8B-B14F-4D97-AF65-F5344CB8AC3E}">
        <p14:creationId xmlns:p14="http://schemas.microsoft.com/office/powerpoint/2010/main" val="3627426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latshållare för bild 21" descr="En bild som visar text, träd, gräs, utomhus&#10;&#10;Automatiskt genererad beskrivning">
            <a:extLst>
              <a:ext uri="{FF2B5EF4-FFF2-40B4-BE49-F238E27FC236}">
                <a16:creationId xmlns:a16="http://schemas.microsoft.com/office/drawing/2014/main" id="{017B0E15-3919-4F1A-9FEF-ECAB297DD80E}"/>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92" r="1912"/>
          <a:stretch/>
        </p:blipFill>
        <p:spPr>
          <a:xfrm>
            <a:off x="1860488" y="221693"/>
            <a:ext cx="5821378" cy="4455263"/>
          </a:xfrm>
        </p:spPr>
      </p:pic>
      <p:pic>
        <p:nvPicPr>
          <p:cNvPr id="28" name="Platshållare för innehåll 27">
            <a:extLst>
              <a:ext uri="{FF2B5EF4-FFF2-40B4-BE49-F238E27FC236}">
                <a16:creationId xmlns:a16="http://schemas.microsoft.com/office/drawing/2014/main" id="{7DE2369D-1201-45F3-8D57-8E8B317689F5}"/>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1848" y="466544"/>
            <a:ext cx="4143390" cy="3107543"/>
          </a:xfrm>
        </p:spPr>
      </p:pic>
      <p:sp>
        <p:nvSpPr>
          <p:cNvPr id="26" name="Rubrik 25">
            <a:extLst>
              <a:ext uri="{FF2B5EF4-FFF2-40B4-BE49-F238E27FC236}">
                <a16:creationId xmlns:a16="http://schemas.microsoft.com/office/drawing/2014/main" id="{6CCAF568-068D-4D85-AFB2-7D20BB5718BA}"/>
              </a:ext>
            </a:extLst>
          </p:cNvPr>
          <p:cNvSpPr>
            <a:spLocks noGrp="1"/>
          </p:cNvSpPr>
          <p:nvPr>
            <p:ph type="title"/>
          </p:nvPr>
        </p:nvSpPr>
        <p:spPr/>
        <p:txBody>
          <a:bodyPr/>
          <a:lstStyle/>
          <a:p>
            <a:endParaRPr lang="sv-SE"/>
          </a:p>
        </p:txBody>
      </p:sp>
    </p:spTree>
    <p:extLst>
      <p:ext uri="{BB962C8B-B14F-4D97-AF65-F5344CB8AC3E}">
        <p14:creationId xmlns:p14="http://schemas.microsoft.com/office/powerpoint/2010/main" val="6318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flygplan, praktklocka, vektorgrafik&#10;&#10;Automatiskt genererad beskrivning">
            <a:extLst>
              <a:ext uri="{FF2B5EF4-FFF2-40B4-BE49-F238E27FC236}">
                <a16:creationId xmlns:a16="http://schemas.microsoft.com/office/drawing/2014/main" id="{0E84BAF0-2691-4ABC-A9BD-8B3F5E71B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0868" y="0"/>
            <a:ext cx="5143500" cy="5143500"/>
          </a:xfrm>
          <a:prstGeom prst="rect">
            <a:avLst/>
          </a:prstGeom>
        </p:spPr>
      </p:pic>
      <p:sp>
        <p:nvSpPr>
          <p:cNvPr id="6" name="Rubrik 5"/>
          <p:cNvSpPr>
            <a:spLocks noGrp="1"/>
          </p:cNvSpPr>
          <p:nvPr>
            <p:ph type="title"/>
          </p:nvPr>
        </p:nvSpPr>
        <p:spPr>
          <a:xfrm>
            <a:off x="532800" y="1355000"/>
            <a:ext cx="8078400" cy="1036800"/>
          </a:xfrm>
        </p:spPr>
        <p:txBody>
          <a:bodyPr>
            <a:normAutofit fontScale="90000"/>
          </a:bodyPr>
          <a:lstStyle/>
          <a:p>
            <a:r>
              <a:rPr lang="sv-SE" dirty="0"/>
              <a:t>Tack för att ni lyssnade!</a:t>
            </a:r>
            <a:br>
              <a:rPr lang="sv-SE" dirty="0"/>
            </a:br>
            <a:br>
              <a:rPr lang="sv-SE" dirty="0"/>
            </a:br>
            <a:br>
              <a:rPr lang="sv-SE" sz="1100" dirty="0"/>
            </a:br>
            <a:r>
              <a:rPr lang="sv-SE" sz="2000" dirty="0"/>
              <a:t>carina.m.carlsson@vgregion.se</a:t>
            </a:r>
            <a:br>
              <a:rPr lang="sv-SE" sz="2000" dirty="0"/>
            </a:br>
            <a:r>
              <a:rPr lang="sv-SE" sz="2000" dirty="0"/>
              <a:t>www.slojdochbyggnadsvard.se</a:t>
            </a:r>
          </a:p>
        </p:txBody>
      </p:sp>
      <p:pic>
        <p:nvPicPr>
          <p:cNvPr id="5" name="Bildobjekt 4" descr="En bild som visar text, flygplan, praktklocka, vektorgrafik&#10;&#10;Automatiskt genererad beskrivning">
            <a:extLst>
              <a:ext uri="{FF2B5EF4-FFF2-40B4-BE49-F238E27FC236}">
                <a16:creationId xmlns:a16="http://schemas.microsoft.com/office/drawing/2014/main" id="{1D297284-8AFC-46EA-801C-928E495AD7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0368" y="0"/>
            <a:ext cx="5143500" cy="5143500"/>
          </a:xfrm>
          <a:prstGeom prst="rect">
            <a:avLst/>
          </a:prstGeom>
        </p:spPr>
      </p:pic>
      <p:pic>
        <p:nvPicPr>
          <p:cNvPr id="4" name="Bildobjekt 3">
            <a:extLst>
              <a:ext uri="{FF2B5EF4-FFF2-40B4-BE49-F238E27FC236}">
                <a16:creationId xmlns:a16="http://schemas.microsoft.com/office/drawing/2014/main" id="{223509E8-C7C9-4277-AD92-CF970B7C76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4767" y="3660536"/>
            <a:ext cx="1246599" cy="1246599"/>
          </a:xfrm>
          <a:prstGeom prst="rect">
            <a:avLst/>
          </a:prstGeom>
        </p:spPr>
      </p:pic>
    </p:spTree>
    <p:extLst>
      <p:ext uri="{BB962C8B-B14F-4D97-AF65-F5344CB8AC3E}">
        <p14:creationId xmlns:p14="http://schemas.microsoft.com/office/powerpoint/2010/main" val="3786298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utomhus, träd, natur, vatten&#10;&#10;Automatiskt genererad beskrivning">
            <a:extLst>
              <a:ext uri="{FF2B5EF4-FFF2-40B4-BE49-F238E27FC236}">
                <a16:creationId xmlns:a16="http://schemas.microsoft.com/office/drawing/2014/main" id="{35B318AA-3958-4612-9987-DEA56EF04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120" y="172529"/>
            <a:ext cx="6909759" cy="4606506"/>
          </a:xfrm>
          <a:prstGeom prst="rect">
            <a:avLst/>
          </a:prstGeom>
        </p:spPr>
      </p:pic>
    </p:spTree>
    <p:extLst>
      <p:ext uri="{BB962C8B-B14F-4D97-AF65-F5344CB8AC3E}">
        <p14:creationId xmlns:p14="http://schemas.microsoft.com/office/powerpoint/2010/main" val="361438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10;&#10;Automatiskt genererad beskrivning">
            <a:extLst>
              <a:ext uri="{FF2B5EF4-FFF2-40B4-BE49-F238E27FC236}">
                <a16:creationId xmlns:a16="http://schemas.microsoft.com/office/drawing/2014/main" id="{F0D9F28F-6907-49A0-AA1B-30CCF2DA75A6}"/>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9" name="textruta 8">
            <a:extLst>
              <a:ext uri="{FF2B5EF4-FFF2-40B4-BE49-F238E27FC236}">
                <a16:creationId xmlns:a16="http://schemas.microsoft.com/office/drawing/2014/main" id="{4CB30B6C-8561-4646-B526-C7411F92FAD9}"/>
              </a:ext>
            </a:extLst>
          </p:cNvPr>
          <p:cNvSpPr txBox="1"/>
          <p:nvPr/>
        </p:nvSpPr>
        <p:spPr>
          <a:xfrm>
            <a:off x="1154130" y="1698965"/>
            <a:ext cx="6806980" cy="1200329"/>
          </a:xfrm>
          <a:prstGeom prst="rect">
            <a:avLst/>
          </a:prstGeom>
          <a:noFill/>
        </p:spPr>
        <p:txBody>
          <a:bodyPr wrap="square" rtlCol="0">
            <a:spAutoFit/>
          </a:bodyPr>
          <a:lstStyle/>
          <a:p>
            <a:pPr algn="ctr"/>
            <a:r>
              <a:rPr lang="sv-SE" sz="3600" dirty="0">
                <a:latin typeface="+mj-lt"/>
              </a:rPr>
              <a:t>Hur hänger klimatfrågan ihop med byggnadsvårdsbranschen? </a:t>
            </a:r>
          </a:p>
        </p:txBody>
      </p:sp>
      <p:sp>
        <p:nvSpPr>
          <p:cNvPr id="10" name="textruta 9">
            <a:extLst>
              <a:ext uri="{FF2B5EF4-FFF2-40B4-BE49-F238E27FC236}">
                <a16:creationId xmlns:a16="http://schemas.microsoft.com/office/drawing/2014/main" id="{7FEBE6EB-7C06-49BF-B85C-18AF405B7F1D}"/>
              </a:ext>
            </a:extLst>
          </p:cNvPr>
          <p:cNvSpPr txBox="1"/>
          <p:nvPr/>
        </p:nvSpPr>
        <p:spPr>
          <a:xfrm>
            <a:off x="5951357" y="3375164"/>
            <a:ext cx="2165230" cy="830997"/>
          </a:xfrm>
          <a:prstGeom prst="rect">
            <a:avLst/>
          </a:prstGeom>
          <a:noFill/>
        </p:spPr>
        <p:txBody>
          <a:bodyPr wrap="square" rtlCol="0">
            <a:spAutoFit/>
          </a:bodyPr>
          <a:lstStyle/>
          <a:p>
            <a:r>
              <a:rPr lang="sv-SE" dirty="0"/>
              <a:t> </a:t>
            </a:r>
            <a:r>
              <a:rPr lang="sv-SE" sz="2400" dirty="0">
                <a:latin typeface="+mj-lt"/>
              </a:rPr>
              <a:t>Cirkulär ekonomi</a:t>
            </a:r>
            <a:endParaRPr lang="sv-SE" dirty="0"/>
          </a:p>
        </p:txBody>
      </p:sp>
      <p:sp>
        <p:nvSpPr>
          <p:cNvPr id="13" name="textruta 12">
            <a:extLst>
              <a:ext uri="{FF2B5EF4-FFF2-40B4-BE49-F238E27FC236}">
                <a16:creationId xmlns:a16="http://schemas.microsoft.com/office/drawing/2014/main" id="{81840542-F2E2-4A44-9ADF-4564BD270340}"/>
              </a:ext>
            </a:extLst>
          </p:cNvPr>
          <p:cNvSpPr txBox="1"/>
          <p:nvPr/>
        </p:nvSpPr>
        <p:spPr>
          <a:xfrm>
            <a:off x="1570210" y="299952"/>
            <a:ext cx="2426898" cy="1408078"/>
          </a:xfrm>
          <a:prstGeom prst="rect">
            <a:avLst/>
          </a:prstGeom>
          <a:noFill/>
        </p:spPr>
        <p:txBody>
          <a:bodyPr wrap="square" rtlCol="0">
            <a:spAutoFit/>
          </a:bodyPr>
          <a:lstStyle/>
          <a:p>
            <a:pPr algn="ctr"/>
            <a:r>
              <a:rPr lang="sv-SE" dirty="0"/>
              <a:t> </a:t>
            </a:r>
            <a:r>
              <a:rPr lang="sv-SE" sz="2400" dirty="0">
                <a:latin typeface="+mj-lt"/>
              </a:rPr>
              <a:t>Närproducerade, kvalitativa material</a:t>
            </a:r>
          </a:p>
          <a:p>
            <a:pPr algn="ctr"/>
            <a:endParaRPr lang="sv-SE" dirty="0"/>
          </a:p>
        </p:txBody>
      </p:sp>
      <p:sp>
        <p:nvSpPr>
          <p:cNvPr id="14" name="textruta 13">
            <a:extLst>
              <a:ext uri="{FF2B5EF4-FFF2-40B4-BE49-F238E27FC236}">
                <a16:creationId xmlns:a16="http://schemas.microsoft.com/office/drawing/2014/main" id="{6060859D-0A5D-42F4-8AFE-145E440A93C8}"/>
              </a:ext>
            </a:extLst>
          </p:cNvPr>
          <p:cNvSpPr txBox="1"/>
          <p:nvPr/>
        </p:nvSpPr>
        <p:spPr>
          <a:xfrm>
            <a:off x="5795880" y="720575"/>
            <a:ext cx="2165230" cy="461665"/>
          </a:xfrm>
          <a:prstGeom prst="rect">
            <a:avLst/>
          </a:prstGeom>
          <a:noFill/>
        </p:spPr>
        <p:txBody>
          <a:bodyPr wrap="square" rtlCol="0">
            <a:spAutoFit/>
          </a:bodyPr>
          <a:lstStyle/>
          <a:p>
            <a:r>
              <a:rPr lang="sv-SE" sz="2400" dirty="0">
                <a:latin typeface="+mj-lt"/>
              </a:rPr>
              <a:t>Resurssnålt</a:t>
            </a:r>
            <a:endParaRPr lang="sv-SE" dirty="0"/>
          </a:p>
        </p:txBody>
      </p:sp>
      <p:sp>
        <p:nvSpPr>
          <p:cNvPr id="15" name="textruta 14">
            <a:extLst>
              <a:ext uri="{FF2B5EF4-FFF2-40B4-BE49-F238E27FC236}">
                <a16:creationId xmlns:a16="http://schemas.microsoft.com/office/drawing/2014/main" id="{593208BA-311B-40E2-BBD1-9C929C2A9DE5}"/>
              </a:ext>
            </a:extLst>
          </p:cNvPr>
          <p:cNvSpPr txBox="1"/>
          <p:nvPr/>
        </p:nvSpPr>
        <p:spPr>
          <a:xfrm>
            <a:off x="1570210" y="3190499"/>
            <a:ext cx="2165230" cy="1200329"/>
          </a:xfrm>
          <a:prstGeom prst="rect">
            <a:avLst/>
          </a:prstGeom>
          <a:noFill/>
        </p:spPr>
        <p:txBody>
          <a:bodyPr wrap="square" rtlCol="0">
            <a:spAutoFit/>
          </a:bodyPr>
          <a:lstStyle/>
          <a:p>
            <a:pPr algn="ctr"/>
            <a:r>
              <a:rPr lang="sv-SE" dirty="0"/>
              <a:t> </a:t>
            </a:r>
            <a:r>
              <a:rPr lang="sv-SE" sz="2400" dirty="0">
                <a:latin typeface="+mj-lt"/>
              </a:rPr>
              <a:t>Socialt och ekonomiskt hållbart</a:t>
            </a:r>
            <a:endParaRPr lang="sv-SE" dirty="0"/>
          </a:p>
        </p:txBody>
      </p:sp>
    </p:spTree>
    <p:extLst>
      <p:ext uri="{BB962C8B-B14F-4D97-AF65-F5344CB8AC3E}">
        <p14:creationId xmlns:p14="http://schemas.microsoft.com/office/powerpoint/2010/main" val="306191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person&#10;&#10;Automatiskt genererad beskrivning">
            <a:extLst>
              <a:ext uri="{FF2B5EF4-FFF2-40B4-BE49-F238E27FC236}">
                <a16:creationId xmlns:a16="http://schemas.microsoft.com/office/drawing/2014/main" id="{F0D9F28F-6907-49A0-AA1B-30CCF2DA75A6}"/>
              </a:ext>
            </a:extLst>
          </p:cNvPr>
          <p:cNvPicPr>
            <a:picLocks noChangeAspect="1"/>
          </p:cNvPicPr>
          <p:nvPr/>
        </p:nvPicPr>
        <p:blipFill>
          <a:blip r:embed="rId3" cstate="print">
            <a:alphaModFix amt="35000"/>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
        <p:nvSpPr>
          <p:cNvPr id="9" name="textruta 8">
            <a:extLst>
              <a:ext uri="{FF2B5EF4-FFF2-40B4-BE49-F238E27FC236}">
                <a16:creationId xmlns:a16="http://schemas.microsoft.com/office/drawing/2014/main" id="{4CB30B6C-8561-4646-B526-C7411F92FAD9}"/>
              </a:ext>
            </a:extLst>
          </p:cNvPr>
          <p:cNvSpPr txBox="1"/>
          <p:nvPr/>
        </p:nvSpPr>
        <p:spPr>
          <a:xfrm>
            <a:off x="2001328" y="2156604"/>
            <a:ext cx="4735902" cy="584775"/>
          </a:xfrm>
          <a:prstGeom prst="rect">
            <a:avLst/>
          </a:prstGeom>
          <a:noFill/>
        </p:spPr>
        <p:txBody>
          <a:bodyPr wrap="square" rtlCol="0">
            <a:spAutoFit/>
          </a:bodyPr>
          <a:lstStyle/>
          <a:p>
            <a:r>
              <a:rPr lang="sv-SE" sz="3200" dirty="0">
                <a:latin typeface="+mj-lt"/>
              </a:rPr>
              <a:t>Byggnadsvård = hållbarhet</a:t>
            </a:r>
          </a:p>
        </p:txBody>
      </p:sp>
    </p:spTree>
    <p:extLst>
      <p:ext uri="{BB962C8B-B14F-4D97-AF65-F5344CB8AC3E}">
        <p14:creationId xmlns:p14="http://schemas.microsoft.com/office/powerpoint/2010/main" val="1266827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103DE0-1526-4B39-B7A8-B0099A890E62}"/>
              </a:ext>
            </a:extLst>
          </p:cNvPr>
          <p:cNvSpPr>
            <a:spLocks noGrp="1"/>
          </p:cNvSpPr>
          <p:nvPr>
            <p:ph type="title"/>
          </p:nvPr>
        </p:nvSpPr>
        <p:spPr>
          <a:xfrm>
            <a:off x="532800" y="1943791"/>
            <a:ext cx="4255634" cy="1036800"/>
          </a:xfrm>
        </p:spPr>
        <p:txBody>
          <a:bodyPr anchor="ctr">
            <a:normAutofit/>
          </a:bodyPr>
          <a:lstStyle/>
          <a:p>
            <a:r>
              <a:rPr lang="sv-SE"/>
              <a:t>Hur påverkas kulturarvet av klimatförändringarna?</a:t>
            </a:r>
            <a:endParaRPr lang="sv-SE" dirty="0"/>
          </a:p>
        </p:txBody>
      </p:sp>
      <p:pic>
        <p:nvPicPr>
          <p:cNvPr id="7" name="Bildobjekt 6">
            <a:extLst>
              <a:ext uri="{FF2B5EF4-FFF2-40B4-BE49-F238E27FC236}">
                <a16:creationId xmlns:a16="http://schemas.microsoft.com/office/drawing/2014/main" id="{DF18B6A8-5B46-45E5-8F79-021FE4558182}"/>
              </a:ext>
            </a:extLst>
          </p:cNvPr>
          <p:cNvPicPr>
            <a:picLocks noChangeAspect="1"/>
          </p:cNvPicPr>
          <p:nvPr/>
        </p:nvPicPr>
        <p:blipFill rotWithShape="1">
          <a:blip r:embed="rId3"/>
          <a:srcRect t="1772"/>
          <a:stretch/>
        </p:blipFill>
        <p:spPr>
          <a:xfrm rot="16200000">
            <a:off x="4727588" y="907475"/>
            <a:ext cx="4473376" cy="3109432"/>
          </a:xfrm>
          <a:prstGeom prst="rect">
            <a:avLst/>
          </a:prstGeom>
        </p:spPr>
      </p:pic>
    </p:spTree>
    <p:extLst>
      <p:ext uri="{BB962C8B-B14F-4D97-AF65-F5344CB8AC3E}">
        <p14:creationId xmlns:p14="http://schemas.microsoft.com/office/powerpoint/2010/main" val="1854423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2">
            <a:extLst>
              <a:ext uri="{FF2B5EF4-FFF2-40B4-BE49-F238E27FC236}">
                <a16:creationId xmlns:a16="http://schemas.microsoft.com/office/drawing/2014/main" id="{67E6F84B-FFCA-4400-86F6-9488FF85144E}"/>
              </a:ext>
            </a:extLst>
          </p:cNvPr>
          <p:cNvPicPr>
            <a:picLocks noChangeAspect="1"/>
          </p:cNvPicPr>
          <p:nvPr/>
        </p:nvPicPr>
        <p:blipFill>
          <a:blip r:embed="rId3">
            <a:lum/>
            <a:alphaModFix/>
          </a:blip>
          <a:srcRect/>
          <a:stretch>
            <a:fillRect/>
          </a:stretch>
        </p:blipFill>
        <p:spPr>
          <a:xfrm>
            <a:off x="1200731" y="355401"/>
            <a:ext cx="2773439" cy="4287959"/>
          </a:xfrm>
          <a:prstGeom prst="rect">
            <a:avLst/>
          </a:prstGeom>
          <a:noFill/>
          <a:ln cap="flat">
            <a:noFill/>
          </a:ln>
        </p:spPr>
      </p:pic>
      <p:pic>
        <p:nvPicPr>
          <p:cNvPr id="8" name="Picture 2">
            <a:extLst>
              <a:ext uri="{FF2B5EF4-FFF2-40B4-BE49-F238E27FC236}">
                <a16:creationId xmlns:a16="http://schemas.microsoft.com/office/drawing/2014/main" id="{1D5E8175-F36B-4003-9FE8-D87561DE2C84}"/>
              </a:ext>
            </a:extLst>
          </p:cNvPr>
          <p:cNvPicPr>
            <a:picLocks noChangeAspect="1"/>
          </p:cNvPicPr>
          <p:nvPr/>
        </p:nvPicPr>
        <p:blipFill>
          <a:blip r:embed="rId4">
            <a:lum/>
            <a:alphaModFix/>
          </a:blip>
          <a:srcRect/>
          <a:stretch>
            <a:fillRect/>
          </a:stretch>
        </p:blipFill>
        <p:spPr>
          <a:xfrm>
            <a:off x="5169832" y="340173"/>
            <a:ext cx="2792879" cy="4318555"/>
          </a:xfrm>
          <a:prstGeom prst="rect">
            <a:avLst/>
          </a:prstGeom>
          <a:noFill/>
          <a:ln cap="flat">
            <a:noFill/>
          </a:ln>
        </p:spPr>
      </p:pic>
      <p:sp>
        <p:nvSpPr>
          <p:cNvPr id="9" name="textruta 17">
            <a:extLst>
              <a:ext uri="{FF2B5EF4-FFF2-40B4-BE49-F238E27FC236}">
                <a16:creationId xmlns:a16="http://schemas.microsoft.com/office/drawing/2014/main" id="{4DD03E66-0763-4D20-9D65-3FA2885DB05E}"/>
              </a:ext>
            </a:extLst>
          </p:cNvPr>
          <p:cNvSpPr/>
          <p:nvPr/>
        </p:nvSpPr>
        <p:spPr>
          <a:xfrm>
            <a:off x="3030765" y="1592465"/>
            <a:ext cx="1482480" cy="33371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600" b="1" i="0" u="none" strike="noStrike" kern="1200" cap="none" spc="0" baseline="0" dirty="0">
                <a:solidFill>
                  <a:srgbClr val="000000"/>
                </a:solidFill>
                <a:uFillTx/>
                <a:latin typeface="Calibri" pitchFamily="18"/>
                <a:ea typeface="Microsoft YaHei" pitchFamily="2"/>
                <a:cs typeface="Mangal" pitchFamily="2"/>
              </a:rPr>
              <a:t>1961-90</a:t>
            </a:r>
          </a:p>
        </p:txBody>
      </p:sp>
      <p:sp>
        <p:nvSpPr>
          <p:cNvPr id="10" name="textruta 26">
            <a:extLst>
              <a:ext uri="{FF2B5EF4-FFF2-40B4-BE49-F238E27FC236}">
                <a16:creationId xmlns:a16="http://schemas.microsoft.com/office/drawing/2014/main" id="{ABC0868E-F03E-460E-B8AA-9F9205F99B3D}"/>
              </a:ext>
            </a:extLst>
          </p:cNvPr>
          <p:cNvSpPr/>
          <p:nvPr/>
        </p:nvSpPr>
        <p:spPr>
          <a:xfrm>
            <a:off x="7040802" y="1607309"/>
            <a:ext cx="1482480" cy="333719"/>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600" b="1" i="0" u="none" strike="noStrike" kern="1200" cap="none" spc="0" baseline="0">
                <a:solidFill>
                  <a:srgbClr val="000000"/>
                </a:solidFill>
                <a:uFillTx/>
                <a:latin typeface="Calibri" pitchFamily="18"/>
                <a:ea typeface="Microsoft YaHei" pitchFamily="2"/>
                <a:cs typeface="Mangal" pitchFamily="2"/>
              </a:rPr>
              <a:t>2069-98</a:t>
            </a:r>
          </a:p>
        </p:txBody>
      </p:sp>
    </p:spTree>
    <p:extLst>
      <p:ext uri="{BB962C8B-B14F-4D97-AF65-F5344CB8AC3E}">
        <p14:creationId xmlns:p14="http://schemas.microsoft.com/office/powerpoint/2010/main" val="4178159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F0F069-E74E-41CF-A6BB-8E99CD20EA5A}"/>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EC6CC4DC-5FB0-4470-9A99-FBB6E999952B}"/>
              </a:ext>
            </a:extLst>
          </p:cNvPr>
          <p:cNvSpPr>
            <a:spLocks noGrp="1"/>
          </p:cNvSpPr>
          <p:nvPr>
            <p:ph idx="1"/>
          </p:nvPr>
        </p:nvSpPr>
        <p:spPr/>
        <p:txBody>
          <a:bodyPr/>
          <a:lstStyle/>
          <a:p>
            <a:endParaRPr lang="sv-SE"/>
          </a:p>
        </p:txBody>
      </p:sp>
      <p:sp>
        <p:nvSpPr>
          <p:cNvPr id="4" name="Platshållare för bild 3">
            <a:extLst>
              <a:ext uri="{FF2B5EF4-FFF2-40B4-BE49-F238E27FC236}">
                <a16:creationId xmlns:a16="http://schemas.microsoft.com/office/drawing/2014/main" id="{97CFC3BF-5BFE-41AB-8677-C1E66E871AAE}"/>
              </a:ext>
            </a:extLst>
          </p:cNvPr>
          <p:cNvSpPr>
            <a:spLocks noGrp="1"/>
          </p:cNvSpPr>
          <p:nvPr>
            <p:ph type="pic" sz="quarter" idx="13"/>
          </p:nvPr>
        </p:nvSpPr>
        <p:spPr/>
      </p:sp>
      <p:sp>
        <p:nvSpPr>
          <p:cNvPr id="5" name="Platshållare för datum 4">
            <a:extLst>
              <a:ext uri="{FF2B5EF4-FFF2-40B4-BE49-F238E27FC236}">
                <a16:creationId xmlns:a16="http://schemas.microsoft.com/office/drawing/2014/main" id="{D2488536-940D-4BD8-B372-4E4767ECAE77}"/>
              </a:ext>
            </a:extLst>
          </p:cNvPr>
          <p:cNvSpPr>
            <a:spLocks noGrp="1"/>
          </p:cNvSpPr>
          <p:nvPr>
            <p:ph type="dt" sz="half" idx="2"/>
          </p:nvPr>
        </p:nvSpPr>
        <p:spPr/>
        <p:txBody>
          <a:bodyPr/>
          <a:lstStyle/>
          <a:p>
            <a:fld id="{E82650AE-06A9-2D4E-84FA-95DA3038D778}" type="datetime1">
              <a:rPr lang="sv-SE" smtClean="0"/>
              <a:pPr/>
              <a:t>2021-11-11</a:t>
            </a:fld>
            <a:endParaRPr lang="sv-SE" dirty="0"/>
          </a:p>
        </p:txBody>
      </p:sp>
      <p:sp>
        <p:nvSpPr>
          <p:cNvPr id="6" name="Platshållare för sidfot 5">
            <a:extLst>
              <a:ext uri="{FF2B5EF4-FFF2-40B4-BE49-F238E27FC236}">
                <a16:creationId xmlns:a16="http://schemas.microsoft.com/office/drawing/2014/main" id="{3FD7F6DA-4629-4299-A41F-E7ABA907C7FB}"/>
              </a:ext>
            </a:extLst>
          </p:cNvPr>
          <p:cNvSpPr>
            <a:spLocks noGrp="1"/>
          </p:cNvSpPr>
          <p:nvPr>
            <p:ph type="ftr" sz="quarter" idx="3"/>
          </p:nvPr>
        </p:nvSpPr>
        <p:spPr/>
        <p:txBody>
          <a:bodyPr/>
          <a:lstStyle/>
          <a:p>
            <a:r>
              <a:rPr lang="sv-SE"/>
              <a:t>Här skriver du in sidfot</a:t>
            </a:r>
            <a:endParaRPr lang="sv-SE" dirty="0"/>
          </a:p>
        </p:txBody>
      </p:sp>
      <p:pic>
        <p:nvPicPr>
          <p:cNvPr id="7" name="Bildobjekt 6">
            <a:extLst>
              <a:ext uri="{FF2B5EF4-FFF2-40B4-BE49-F238E27FC236}">
                <a16:creationId xmlns:a16="http://schemas.microsoft.com/office/drawing/2014/main" id="{0B6243CA-4B68-498D-A73C-046636F4F4F7}"/>
              </a:ext>
            </a:extLst>
          </p:cNvPr>
          <p:cNvPicPr>
            <a:picLocks noChangeAspect="1"/>
          </p:cNvPicPr>
          <p:nvPr/>
        </p:nvPicPr>
        <p:blipFill>
          <a:blip r:embed="rId3">
            <a:lum/>
            <a:alphaModFix/>
          </a:blip>
          <a:srcRect/>
          <a:stretch>
            <a:fillRect/>
          </a:stretch>
        </p:blipFill>
        <p:spPr>
          <a:xfrm>
            <a:off x="0" y="-113779"/>
            <a:ext cx="9144000" cy="5162388"/>
          </a:xfrm>
          <a:prstGeom prst="rect">
            <a:avLst/>
          </a:prstGeom>
          <a:noFill/>
          <a:ln cap="flat">
            <a:noFill/>
          </a:ln>
        </p:spPr>
      </p:pic>
      <p:sp>
        <p:nvSpPr>
          <p:cNvPr id="8" name="textruta 12">
            <a:extLst>
              <a:ext uri="{FF2B5EF4-FFF2-40B4-BE49-F238E27FC236}">
                <a16:creationId xmlns:a16="http://schemas.microsoft.com/office/drawing/2014/main" id="{DBE84855-BB55-40FA-A029-979F9D6A90D9}"/>
              </a:ext>
            </a:extLst>
          </p:cNvPr>
          <p:cNvSpPr/>
          <p:nvPr/>
        </p:nvSpPr>
        <p:spPr>
          <a:xfrm>
            <a:off x="-998690" y="3837999"/>
            <a:ext cx="8208724" cy="62178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800" b="0" i="0" u="none" strike="noStrike" kern="1200" cap="none" spc="0" baseline="0" dirty="0">
                <a:solidFill>
                  <a:srgbClr val="FFFFFF"/>
                </a:solidFill>
                <a:uFillTx/>
                <a:latin typeface="Arial" pitchFamily="34"/>
                <a:ea typeface="Microsoft YaHei" pitchFamily="2"/>
                <a:cs typeface="Arial" pitchFamily="34"/>
              </a:rPr>
              <a:t>Vattenstånd vid fototillfälle +1,25 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800" b="0" i="0" u="none" strike="noStrike" kern="1200" cap="none" spc="0" baseline="0" dirty="0">
                <a:solidFill>
                  <a:srgbClr val="FFFFFF"/>
                </a:solidFill>
                <a:uFillTx/>
                <a:latin typeface="Arial" pitchFamily="34"/>
                <a:ea typeface="Microsoft YaHei" pitchFamily="2"/>
                <a:cs typeface="Arial" pitchFamily="34"/>
              </a:rPr>
              <a:t>Högsta uppmätta ca +1,85 m</a:t>
            </a:r>
          </a:p>
        </p:txBody>
      </p:sp>
    </p:spTree>
    <p:extLst>
      <p:ext uri="{BB962C8B-B14F-4D97-AF65-F5344CB8AC3E}">
        <p14:creationId xmlns:p14="http://schemas.microsoft.com/office/powerpoint/2010/main" val="289600829"/>
      </p:ext>
    </p:extLst>
  </p:cSld>
  <p:clrMapOvr>
    <a:masterClrMapping/>
  </p:clrMapOvr>
</p:sld>
</file>

<file path=ppt/theme/theme1.xml><?xml version="1.0" encoding="utf-8"?>
<a:theme xmlns:a="http://schemas.openxmlformats.org/drawingml/2006/main" name="VGR_Svart_blådekor">
  <a:themeElements>
    <a:clrScheme name="VG">
      <a:dk1>
        <a:srgbClr val="000000"/>
      </a:dk1>
      <a:lt1>
        <a:srgbClr val="FFFFFF"/>
      </a:lt1>
      <a:dk2>
        <a:srgbClr val="000000"/>
      </a:dk2>
      <a:lt2>
        <a:srgbClr val="808080"/>
      </a:lt2>
      <a:accent1>
        <a:srgbClr val="006298"/>
      </a:accent1>
      <a:accent2>
        <a:srgbClr val="367B1E"/>
      </a:accent2>
      <a:accent3>
        <a:srgbClr val="F2A900"/>
      </a:accent3>
      <a:accent4>
        <a:srgbClr val="9EA2A2"/>
      </a:accent4>
      <a:accent5>
        <a:srgbClr val="9D2235"/>
      </a:accent5>
      <a:accent6>
        <a:srgbClr val="71B2C9"/>
      </a:accent6>
      <a:hlink>
        <a:srgbClr val="006298"/>
      </a:hlink>
      <a:folHlink>
        <a:srgbClr val="9EA2A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dirty="0" smtClean="0"/>
        </a:defPPr>
      </a:lstStyle>
    </a:txDef>
  </a:objectDefaults>
  <a:extraClrSchemeLst/>
  <a:custClrLst>
    <a:custClr name="VG Komplement 1">
      <a:srgbClr val="008755"/>
    </a:custClr>
    <a:custClr name="VG Komplement 2">
      <a:srgbClr val="71B2C9"/>
    </a:custClr>
    <a:custClr name="VG Komplement 3">
      <a:srgbClr val="A8AD00"/>
    </a:custClr>
    <a:custClr name="VG Komplement 4">
      <a:srgbClr val="C8102E"/>
    </a:custClr>
    <a:custClr name="VG Komplement 5">
      <a:srgbClr val="FF6600"/>
    </a:custClr>
    <a:custClr name="VG Komplement 6">
      <a:srgbClr val="91966E"/>
    </a:custClr>
    <a:custClr name="VG Komplement 7">
      <a:srgbClr val="582C83"/>
    </a:custClr>
    <a:custClr name="VG Komplement 8">
      <a:srgbClr val="AF1685"/>
    </a:custClr>
    <a:custClr name="VG Diagram 1">
      <a:srgbClr val="71B2C9"/>
    </a:custClr>
    <a:custClr name="VG Diagram 2">
      <a:srgbClr val="F2A900"/>
    </a:custClr>
    <a:custClr name="VG Diagram 3">
      <a:srgbClr val="C8102E"/>
    </a:custClr>
    <a:custClr name="VG Diagram 4">
      <a:srgbClr val="006298"/>
    </a:custClr>
    <a:custClr name="VG Diagram 5">
      <a:srgbClr val="A8AD00"/>
    </a:custClr>
  </a:custClrLst>
  <a:extLst>
    <a:ext uri="{05A4C25C-085E-4340-85A3-A5531E510DB2}">
      <thm15:themeFamily xmlns:thm15="http://schemas.microsoft.com/office/thememl/2012/main" name="VGR_svart_grey" id="{997F2205-C72A-4620-83DB-4F2E6FAB40DE}" vid="{626AD875-0D36-492F-AE48-BD612CB787B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VGR_svart_grey (1)</Template>
  <TotalTime>748</TotalTime>
  <Words>1965</Words>
  <Application>Microsoft Office PowerPoint</Application>
  <PresentationFormat>Bildspel på skärmen (16:9)</PresentationFormat>
  <Paragraphs>159</Paragraphs>
  <Slides>39</Slides>
  <Notes>28</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39</vt:i4>
      </vt:variant>
    </vt:vector>
  </HeadingPairs>
  <TitlesOfParts>
    <vt:vector size="45" baseType="lpstr">
      <vt:lpstr>Arial</vt:lpstr>
      <vt:lpstr>Calibri</vt:lpstr>
      <vt:lpstr>Calibri Light</vt:lpstr>
      <vt:lpstr>Cambria</vt:lpstr>
      <vt:lpstr>ScenePro</vt:lpstr>
      <vt:lpstr>VGR_Svart_blådekor</vt:lpstr>
      <vt:lpstr>Vad kan husägaren göra för att möta klimatförändringarna?  </vt:lpstr>
      <vt:lpstr>PowerPoint-presentation</vt:lpstr>
      <vt:lpstr>PowerPoint-presentation</vt:lpstr>
      <vt:lpstr>PowerPoint-presentation</vt:lpstr>
      <vt:lpstr>PowerPoint-presentation</vt:lpstr>
      <vt:lpstr>PowerPoint-presentation</vt:lpstr>
      <vt:lpstr>Hur påverkas kulturarvet av klimatförändringarna?</vt:lpstr>
      <vt:lpstr>PowerPoint-presentation</vt:lpstr>
      <vt:lpstr>PowerPoint-presentation</vt:lpstr>
      <vt:lpstr>PowerPoint-presentation</vt:lpstr>
      <vt:lpstr>PowerPoint-presentation</vt:lpstr>
      <vt:lpstr>Vad blir konsekvenserna för husen och ägarna? </vt:lpstr>
      <vt:lpstr>Indirekta konsekvenser: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Vad kan vi göra? </vt:lpstr>
      <vt:lpstr>PowerPoint-presentation</vt:lpstr>
      <vt:lpstr>Samarbete med….</vt:lpstr>
      <vt:lpstr>PowerPoint-presentation</vt:lpstr>
      <vt:lpstr>Börja med enkla åtgärder</vt:lpstr>
      <vt:lpstr>Granska huset med jämna mellanrum  Regelbundet underhåll är din bästa vän</vt:lpstr>
      <vt:lpstr>Grund och dränering</vt:lpstr>
      <vt:lpstr>Gör klimatkloka förbättringar i rätt ordning!</vt:lpstr>
      <vt:lpstr>PowerPoint-presentation</vt:lpstr>
      <vt:lpstr>PowerPoint-presentation</vt:lpstr>
      <vt:lpstr>Våga vägra fönsterbyte!</vt:lpstr>
      <vt:lpstr>World Window Day! </vt:lpstr>
      <vt:lpstr>www.fonsterrenoveringensdag.se</vt:lpstr>
      <vt:lpstr>PowerPoint-presentation</vt:lpstr>
      <vt:lpstr>PowerPoint-presentation</vt:lpstr>
      <vt:lpstr>PowerPoint-presentation</vt:lpstr>
      <vt:lpstr>Tack för att ni lyssnade!   carina.m.carlsson@vgregion.se www.slojdochbyggnadsvard.se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Instruktionssida – radera när du läst</dc:title>
  <dc:creator>Carina Carlsson</dc:creator>
  <cp:lastModifiedBy>Carina Carlsson</cp:lastModifiedBy>
  <cp:revision>62</cp:revision>
  <dcterms:created xsi:type="dcterms:W3CDTF">2021-11-03T13:10:24Z</dcterms:created>
  <dcterms:modified xsi:type="dcterms:W3CDTF">2021-11-11T16:33:31Z</dcterms:modified>
</cp:coreProperties>
</file>