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6" r:id="rId4"/>
    <p:sldId id="260" r:id="rId5"/>
    <p:sldId id="267" r:id="rId6"/>
    <p:sldId id="268" r:id="rId7"/>
    <p:sldId id="269" r:id="rId8"/>
    <p:sldId id="270" r:id="rId9"/>
    <p:sldId id="271" r:id="rId10"/>
    <p:sldId id="258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5332" autoAdjust="0"/>
  </p:normalViewPr>
  <p:slideViewPr>
    <p:cSldViewPr snapToGrid="0">
      <p:cViewPr>
        <p:scale>
          <a:sx n="80" d="100"/>
          <a:sy n="80" d="100"/>
        </p:scale>
        <p:origin x="706" y="154"/>
      </p:cViewPr>
      <p:guideLst>
        <p:guide pos="52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8125-5800-43E4-AAF6-EB14F3FF8639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2B18-9B22-4C53-850C-42EB30EF6C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8038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8125-5800-43E4-AAF6-EB14F3FF8639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2B18-9B22-4C53-850C-42EB30EF6C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0733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8125-5800-43E4-AAF6-EB14F3FF8639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2B18-9B22-4C53-850C-42EB30EF6C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1475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8125-5800-43E4-AAF6-EB14F3FF8639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2B18-9B22-4C53-850C-42EB30EF6C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880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8125-5800-43E4-AAF6-EB14F3FF8639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2B18-9B22-4C53-850C-42EB30EF6C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77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8125-5800-43E4-AAF6-EB14F3FF8639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2B18-9B22-4C53-850C-42EB30EF6C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8670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8125-5800-43E4-AAF6-EB14F3FF8639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2B18-9B22-4C53-850C-42EB30EF6C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227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8125-5800-43E4-AAF6-EB14F3FF8639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2B18-9B22-4C53-850C-42EB30EF6C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64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8125-5800-43E4-AAF6-EB14F3FF8639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2B18-9B22-4C53-850C-42EB30EF6C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0716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8125-5800-43E4-AAF6-EB14F3FF8639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2B18-9B22-4C53-850C-42EB30EF6C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859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18125-5800-43E4-AAF6-EB14F3FF8639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72B18-9B22-4C53-850C-42EB30EF6C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4205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18125-5800-43E4-AAF6-EB14F3FF8639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72B18-9B22-4C53-850C-42EB30EF6C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925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3100754" y="2595882"/>
            <a:ext cx="701860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200" dirty="0" smtClean="0">
                <a:solidFill>
                  <a:schemeClr val="accent6"/>
                </a:solidFill>
                <a:latin typeface="+mj-lt"/>
              </a:rPr>
              <a:t>Bæredygtighed i lokalplanlægningen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/>
              <a:t>Undersøgelse af muligheder og </a:t>
            </a:r>
            <a:r>
              <a:rPr lang="da-DK" dirty="0" smtClean="0"/>
              <a:t>barrierer</a:t>
            </a:r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pPr algn="r"/>
            <a:r>
              <a:rPr lang="da-DK" sz="1600" dirty="0" smtClean="0"/>
              <a:t>Stine Rye Ginsbak, Helsingør Kommune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62509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011" y="3229769"/>
            <a:ext cx="239077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45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FC9F26-A659-F443-87B6-62666390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78265"/>
            <a:ext cx="10515600" cy="1325563"/>
          </a:xfrm>
        </p:spPr>
        <p:txBody>
          <a:bodyPr>
            <a:normAutofit/>
          </a:bodyPr>
          <a:lstStyle/>
          <a:p>
            <a:r>
              <a:rPr lang="da-DK" sz="3200" dirty="0" smtClean="0">
                <a:solidFill>
                  <a:schemeClr val="accent6">
                    <a:lumMod val="75000"/>
                  </a:schemeClr>
                </a:solidFill>
              </a:rPr>
              <a:t>Bæredygtig </a:t>
            </a:r>
            <a:r>
              <a:rPr lang="da-DK" sz="3200" dirty="0" smtClean="0"/>
              <a:t>som i </a:t>
            </a:r>
            <a:r>
              <a:rPr lang="da-DK" sz="3200" dirty="0"/>
              <a:t>Brundtlandrapporten 1987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6396284-6760-A946-927A-91CEDAB33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8967" y="1625902"/>
            <a:ext cx="5181600" cy="5169408"/>
          </a:xfrm>
        </p:spPr>
        <p:txBody>
          <a:bodyPr>
            <a:normAutofit/>
          </a:bodyPr>
          <a:lstStyle/>
          <a:p>
            <a:r>
              <a:rPr lang="da-DK" sz="2400" dirty="0">
                <a:latin typeface="+mj-lt"/>
              </a:rPr>
              <a:t>Bæredygtig </a:t>
            </a:r>
            <a:r>
              <a:rPr lang="da-DK" sz="2400" dirty="0" smtClean="0">
                <a:latin typeface="+mj-lt"/>
              </a:rPr>
              <a:t>udvikling </a:t>
            </a:r>
            <a:r>
              <a:rPr lang="da-DK" sz="2000" dirty="0" smtClean="0">
                <a:latin typeface="+mj-lt"/>
              </a:rPr>
              <a:t>”</a:t>
            </a:r>
            <a:r>
              <a:rPr lang="da-DK" sz="2000" dirty="0">
                <a:latin typeface="+mj-lt"/>
              </a:rPr>
              <a:t>en udvikling som opfylder de nuværende generationers behov uden at bringe fremtidige generationers muligheder for at opfylde deres behov i fare […] ” </a:t>
            </a:r>
            <a:r>
              <a:rPr lang="da-DK" sz="2000" dirty="0" smtClean="0">
                <a:latin typeface="+mj-lt"/>
              </a:rPr>
              <a:t>’</a:t>
            </a:r>
            <a:r>
              <a:rPr lang="da-DK" sz="2400" dirty="0" smtClean="0">
                <a:latin typeface="+mj-lt"/>
              </a:rPr>
              <a:t> </a:t>
            </a:r>
            <a:r>
              <a:rPr lang="da-DK" sz="2400" dirty="0">
                <a:latin typeface="+mj-lt"/>
              </a:rPr>
              <a:t>(Brundtlandrapporten, 1987)</a:t>
            </a:r>
          </a:p>
          <a:p>
            <a:endParaRPr lang="da-DK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F4D83DE-38A4-4049-B477-A29DEDC5E7B8}"/>
              </a:ext>
            </a:extLst>
          </p:cNvPr>
          <p:cNvSpPr/>
          <p:nvPr/>
        </p:nvSpPr>
        <p:spPr>
          <a:xfrm>
            <a:off x="1617624" y="3395060"/>
            <a:ext cx="1732143" cy="163109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smtClean="0">
                <a:solidFill>
                  <a:schemeClr val="accent6"/>
                </a:solidFill>
              </a:rPr>
              <a:t>Økonomi</a:t>
            </a:r>
            <a:endParaRPr lang="da-DK" sz="1600" dirty="0">
              <a:solidFill>
                <a:schemeClr val="accent6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0DF89F0-108E-8F48-B0F6-8B8E20A84036}"/>
              </a:ext>
            </a:extLst>
          </p:cNvPr>
          <p:cNvSpPr/>
          <p:nvPr/>
        </p:nvSpPr>
        <p:spPr>
          <a:xfrm>
            <a:off x="2395205" y="4469767"/>
            <a:ext cx="1636239" cy="1631091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smtClean="0">
                <a:solidFill>
                  <a:schemeClr val="accent6"/>
                </a:solidFill>
              </a:rPr>
              <a:t>Social</a:t>
            </a:r>
            <a:endParaRPr lang="da-DK" sz="1600" dirty="0">
              <a:solidFill>
                <a:schemeClr val="accent6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779" y="2485636"/>
            <a:ext cx="4410075" cy="3514725"/>
          </a:xfrm>
          <a:prstGeom prst="rect">
            <a:avLst/>
          </a:prstGeom>
        </p:spPr>
      </p:pic>
      <p:sp>
        <p:nvSpPr>
          <p:cNvPr id="10" name="Pladsholder til indhold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F4D83DE-38A4-4049-B477-A29DEDC5E7B8}"/>
              </a:ext>
            </a:extLst>
          </p:cNvPr>
          <p:cNvSpPr/>
          <p:nvPr/>
        </p:nvSpPr>
        <p:spPr>
          <a:xfrm>
            <a:off x="3165373" y="3464093"/>
            <a:ext cx="1732143" cy="1631092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smtClean="0">
                <a:solidFill>
                  <a:schemeClr val="accent6"/>
                </a:solidFill>
              </a:rPr>
              <a:t>Miljø</a:t>
            </a:r>
            <a:endParaRPr lang="da-DK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4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1325563"/>
          </a:xfrm>
        </p:spPr>
        <p:txBody>
          <a:bodyPr>
            <a:normAutofit/>
          </a:bodyPr>
          <a:lstStyle/>
          <a:p>
            <a:r>
              <a:rPr lang="da-DK" sz="3200" dirty="0" smtClean="0"/>
              <a:t>Vi er langt, men vi vil endnu </a:t>
            </a:r>
            <a:r>
              <a:rPr lang="da-DK" sz="3200" dirty="0" smtClean="0">
                <a:solidFill>
                  <a:schemeClr val="accent6"/>
                </a:solidFill>
              </a:rPr>
              <a:t>længere</a:t>
            </a:r>
            <a:endParaRPr lang="da-DK" sz="3200" dirty="0">
              <a:solidFill>
                <a:schemeClr val="accent6"/>
              </a:solidFill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942976" y="1838325"/>
            <a:ext cx="5715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 smtClean="0"/>
              <a:t>CO</a:t>
            </a:r>
            <a:r>
              <a:rPr lang="da-DK" sz="2800" baseline="-25000" dirty="0" smtClean="0"/>
              <a:t>2</a:t>
            </a:r>
            <a:r>
              <a:rPr lang="da-DK" sz="2800" dirty="0" smtClean="0"/>
              <a:t>-reduktion i kommunale bygninger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 smtClean="0"/>
              <a:t>Ambitiøse politikker og strategier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 smtClean="0"/>
              <a:t>Fysisk planlægning central rolle </a:t>
            </a:r>
            <a:endParaRPr lang="da-DK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 smtClean="0"/>
              <a:t>Bæredygtighed i planlægningen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"/>
          <a:stretch/>
        </p:blipFill>
        <p:spPr>
          <a:xfrm rot="5400000">
            <a:off x="6215062" y="881062"/>
            <a:ext cx="68580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9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099" y="0"/>
            <a:ext cx="6348902" cy="6858001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839789" y="2332189"/>
            <a:ext cx="4722812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dirty="0">
                <a:solidFill>
                  <a:schemeClr val="accent6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 kan ikke med byudvikling </a:t>
            </a:r>
            <a:r>
              <a:rPr lang="da-DK" dirty="0" smtClean="0">
                <a:solidFill>
                  <a:schemeClr val="accent6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diktere </a:t>
            </a:r>
            <a:r>
              <a:rPr lang="da-DK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adfærdsmønstre, men vi kan søge at muliggøre betingelser der understøtter social-, økonomisk- og miljømæssig bæredygtighed. Det har betydning, ikke blot for Kommunen som samlet hele, men i særdeleshed lokalplanlægningen at vi </a:t>
            </a:r>
            <a:r>
              <a:rPr lang="da-DK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indtænker</a:t>
            </a:r>
            <a:r>
              <a:rPr lang="da-DK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bæredygtighed tidligt i processen. </a:t>
            </a:r>
          </a:p>
        </p:txBody>
      </p:sp>
    </p:spTree>
    <p:extLst>
      <p:ext uri="{BB962C8B-B14F-4D97-AF65-F5344CB8AC3E}">
        <p14:creationId xmlns:p14="http://schemas.microsoft.com/office/powerpoint/2010/main" val="321785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222250"/>
            <a:ext cx="10515600" cy="1325563"/>
          </a:xfrm>
        </p:spPr>
        <p:txBody>
          <a:bodyPr>
            <a:normAutofit/>
          </a:bodyPr>
          <a:lstStyle/>
          <a:p>
            <a:r>
              <a:rPr lang="da-DK" sz="3200" dirty="0" smtClean="0">
                <a:solidFill>
                  <a:schemeClr val="accent6"/>
                </a:solidFill>
              </a:rPr>
              <a:t>Planloven</a:t>
            </a:r>
            <a:endParaRPr lang="da-DK" sz="3200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839788" y="1547813"/>
            <a:ext cx="5183188" cy="3684588"/>
          </a:xfrm>
        </p:spPr>
        <p:txBody>
          <a:bodyPr/>
          <a:lstStyle/>
          <a:p>
            <a:r>
              <a:rPr lang="da-DK" dirty="0" smtClean="0"/>
              <a:t>Lokalplanens formål:</a:t>
            </a:r>
          </a:p>
          <a:p>
            <a:r>
              <a:rPr lang="da-DK" dirty="0" smtClean="0"/>
              <a:t>Lokalisering af boligområder (</a:t>
            </a:r>
            <a:r>
              <a:rPr lang="da-DK" dirty="0" err="1" smtClean="0"/>
              <a:t>byspredning</a:t>
            </a:r>
            <a:r>
              <a:rPr lang="da-DK" dirty="0" smtClean="0"/>
              <a:t>), erhverv og trafik</a:t>
            </a:r>
          </a:p>
          <a:p>
            <a:r>
              <a:rPr lang="da-DK" dirty="0" smtClean="0"/>
              <a:t>Kommuneplanen</a:t>
            </a:r>
          </a:p>
          <a:p>
            <a:r>
              <a:rPr lang="da-DK" dirty="0" smtClean="0"/>
              <a:t>Lokalplanen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8" r="4167"/>
          <a:stretch/>
        </p:blipFill>
        <p:spPr>
          <a:xfrm>
            <a:off x="7105650" y="0"/>
            <a:ext cx="508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9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122" y="0"/>
            <a:ext cx="5087878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9788" y="193278"/>
            <a:ext cx="9144000" cy="1054146"/>
          </a:xfrm>
        </p:spPr>
        <p:txBody>
          <a:bodyPr>
            <a:normAutofit/>
          </a:bodyPr>
          <a:lstStyle/>
          <a:p>
            <a:pPr algn="l"/>
            <a:r>
              <a:rPr lang="da-DK" sz="3200" dirty="0" smtClean="0"/>
              <a:t>Udfordringer i </a:t>
            </a:r>
            <a:r>
              <a:rPr lang="da-DK" sz="3200" dirty="0" smtClean="0">
                <a:solidFill>
                  <a:schemeClr val="accent6"/>
                </a:solidFill>
              </a:rPr>
              <a:t>Planlægningen</a:t>
            </a:r>
            <a:endParaRPr lang="da-DK" sz="3200" dirty="0">
              <a:solidFill>
                <a:schemeClr val="accent6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839788" y="1850277"/>
            <a:ext cx="9144000" cy="283359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000" dirty="0" smtClean="0"/>
              <a:t>Manglende hjemmel i Planloven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000" dirty="0" smtClean="0"/>
              <a:t>EU-lovgivning (Konkurrenceforvridning)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sz="2000" dirty="0" smtClean="0"/>
              <a:t>Ikke mulighed for at stille detaljerede krav i planlægning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05678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1325563"/>
          </a:xfrm>
        </p:spPr>
        <p:txBody>
          <a:bodyPr>
            <a:normAutofit/>
          </a:bodyPr>
          <a:lstStyle/>
          <a:p>
            <a:r>
              <a:rPr lang="da-DK" sz="3200" dirty="0" smtClean="0"/>
              <a:t>Muligheder i </a:t>
            </a:r>
            <a:r>
              <a:rPr lang="da-DK" sz="3200" dirty="0" smtClean="0">
                <a:solidFill>
                  <a:schemeClr val="accent6"/>
                </a:solidFill>
              </a:rPr>
              <a:t>Planlægningen</a:t>
            </a:r>
            <a:endParaRPr lang="da-DK" sz="3200" dirty="0">
              <a:solidFill>
                <a:schemeClr val="accent6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dirty="0" smtClean="0"/>
              <a:t>Sikre en sammenhængende byudvikling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smtClean="0"/>
              <a:t>Politisk opbakning</a:t>
            </a:r>
          </a:p>
          <a:p>
            <a:endParaRPr lang="da-DK" dirty="0"/>
          </a:p>
          <a:p>
            <a:r>
              <a:rPr lang="da-DK" dirty="0" smtClean="0"/>
              <a:t>Alle fagligheder i spil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 smtClean="0"/>
              <a:t>Dialog med borgeren, bygherrer, brancher og andre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2"/>
          <a:stretch/>
        </p:blipFill>
        <p:spPr>
          <a:xfrm>
            <a:off x="7029450" y="0"/>
            <a:ext cx="5162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1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1325563"/>
          </a:xfrm>
        </p:spPr>
        <p:txBody>
          <a:bodyPr>
            <a:normAutofit/>
          </a:bodyPr>
          <a:lstStyle/>
          <a:p>
            <a:r>
              <a:rPr lang="da-DK" sz="3200" dirty="0" smtClean="0">
                <a:solidFill>
                  <a:schemeClr val="accent6"/>
                </a:solidFill>
              </a:rPr>
              <a:t>Bæredygtighed</a:t>
            </a:r>
            <a:r>
              <a:rPr lang="da-DK" sz="3200" dirty="0" smtClean="0"/>
              <a:t>sværktøj</a:t>
            </a:r>
            <a:endParaRPr lang="da-DK" sz="3200" dirty="0">
              <a:solidFill>
                <a:schemeClr val="accent6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a-DK" dirty="0"/>
              <a:t>Værktøjet bygger på en dialogbaseret tilgang og har en vigtig rolle i lokalplanprocessen - hele vejen fra idé til endeligt projekt. </a:t>
            </a:r>
            <a:endParaRPr lang="da-DK" dirty="0" smtClean="0"/>
          </a:p>
          <a:p>
            <a:r>
              <a:rPr lang="da-DK" dirty="0" smtClean="0"/>
              <a:t>Den </a:t>
            </a:r>
            <a:r>
              <a:rPr lang="da-DK" dirty="0"/>
              <a:t>indledende dialog med bygherre/ansøger, hvor skema, point og samlet vurdering skal tilvejebringe et overblik over projektets samlede bæredygtighedsprofil. </a:t>
            </a:r>
            <a:endParaRPr lang="da-DK" dirty="0" smtClean="0"/>
          </a:p>
          <a:p>
            <a:r>
              <a:rPr lang="da-DK" dirty="0" smtClean="0"/>
              <a:t>Muligt </a:t>
            </a:r>
            <a:r>
              <a:rPr lang="da-DK" dirty="0"/>
              <a:t>at vurdere, om den endelige lokalplan og projektets endelige realisering er i overensstemmelse med de oprindelige hensigter </a:t>
            </a:r>
            <a:endParaRPr lang="da-DK" dirty="0" smtClean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046" y="0"/>
            <a:ext cx="5176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40" y="2178798"/>
            <a:ext cx="7978998" cy="4412502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1325563"/>
          </a:xfrm>
        </p:spPr>
        <p:txBody>
          <a:bodyPr>
            <a:normAutofit/>
          </a:bodyPr>
          <a:lstStyle/>
          <a:p>
            <a:r>
              <a:rPr lang="da-DK" sz="3200" dirty="0" smtClean="0">
                <a:solidFill>
                  <a:schemeClr val="accent6"/>
                </a:solidFill>
              </a:rPr>
              <a:t>Bæredygtighed</a:t>
            </a:r>
            <a:r>
              <a:rPr lang="da-DK" sz="3200" dirty="0" smtClean="0"/>
              <a:t>sværktøj</a:t>
            </a:r>
            <a:endParaRPr lang="da-DK" sz="32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9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249</Words>
  <Application>Microsoft Office PowerPoint</Application>
  <PresentationFormat>Widescreen</PresentationFormat>
  <Paragraphs>45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Office-tema</vt:lpstr>
      <vt:lpstr>PowerPoint-præsentation</vt:lpstr>
      <vt:lpstr>Bæredygtig som i Brundtlandrapporten 1987</vt:lpstr>
      <vt:lpstr>Vi er langt, men vi vil endnu længere</vt:lpstr>
      <vt:lpstr>PowerPoint-præsentation</vt:lpstr>
      <vt:lpstr>Planloven</vt:lpstr>
      <vt:lpstr>Udfordringer i Planlægningen</vt:lpstr>
      <vt:lpstr>Muligheder i Planlægningen</vt:lpstr>
      <vt:lpstr>Bæredygtighedsværktøj</vt:lpstr>
      <vt:lpstr>Bæredygtighedsværktøj</vt:lpstr>
      <vt:lpstr>PowerPoint-præsentation</vt:lpstr>
    </vt:vector>
  </TitlesOfParts>
  <Company>Helsingør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Stine Ginsbak</dc:creator>
  <cp:lastModifiedBy>Stine Ginsbak</cp:lastModifiedBy>
  <cp:revision>24</cp:revision>
  <dcterms:created xsi:type="dcterms:W3CDTF">2021-11-11T14:07:33Z</dcterms:created>
  <dcterms:modified xsi:type="dcterms:W3CDTF">2021-11-11T22:12:51Z</dcterms:modified>
</cp:coreProperties>
</file>