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8" r:id="rId2"/>
    <p:sldId id="261" r:id="rId3"/>
    <p:sldId id="262" r:id="rId4"/>
    <p:sldId id="263" r:id="rId5"/>
    <p:sldId id="265" r:id="rId6"/>
    <p:sldId id="266" r:id="rId7"/>
    <p:sldId id="267" r:id="rId8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 autoAdjust="0"/>
  </p:normalViewPr>
  <p:slideViewPr>
    <p:cSldViewPr>
      <p:cViewPr>
        <p:scale>
          <a:sx n="66" d="100"/>
          <a:sy n="66" d="100"/>
        </p:scale>
        <p:origin x="64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7F17DF-C008-481A-AF3F-C5AC79B1F9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363ED66-C236-4D63-A3C7-9941D2535C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7BE18FD-85BA-4957-9B52-85C69483F06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46251B2-16AA-45E2-951A-8A20353A7E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7800E9-2354-45C2-8C7F-061FC5D083B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CDFC15F-B948-4884-B73C-D0FB0EF3E1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1F569EE-C4B2-40C0-BC32-0913D3D237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41BD814-BFA3-447A-AAD0-E8C9A0D71F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D6A5356-1706-40D8-813D-44AC9AC049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AAE9761-B194-4E60-B6A1-A6B70BE1EC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DD05D52-6503-4148-A06C-13A7CA7BE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AD074D-5FA2-4D9B-BE40-949691E8086A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7">
            <a:extLst>
              <a:ext uri="{FF2B5EF4-FFF2-40B4-BE49-F238E27FC236}">
                <a16:creationId xmlns:a16="http://schemas.microsoft.com/office/drawing/2014/main" id="{720F5FF0-0496-4B26-9BE5-6A21230C1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6308725"/>
            <a:ext cx="6624637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/>
          </a:p>
        </p:txBody>
      </p:sp>
      <p:pic>
        <p:nvPicPr>
          <p:cNvPr id="3" name="Picture 39" descr="farg_liggande">
            <a:extLst>
              <a:ext uri="{FF2B5EF4-FFF2-40B4-BE49-F238E27FC236}">
                <a16:creationId xmlns:a16="http://schemas.microsoft.com/office/drawing/2014/main" id="{838DE478-D51F-4869-8332-5420D8D5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949950"/>
            <a:ext cx="14509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sz="2800">
                <a:latin typeface="+mj-lt"/>
              </a:defRPr>
            </a:lvl1pPr>
            <a:lvl2pPr marL="266700" indent="-266700">
              <a:buFont typeface="Arial" panose="020B0604020202020204" pitchFamily="34" charset="0"/>
              <a:buChar char="•"/>
              <a:defRPr sz="2800">
                <a:latin typeface="+mj-lt"/>
              </a:defRPr>
            </a:lvl2pPr>
            <a:lvl3pPr marL="534988" indent="-285750">
              <a:buFont typeface="Arial" panose="020B0604020202020204" pitchFamily="34" charset="0"/>
              <a:buChar char="•"/>
              <a:defRPr sz="2800">
                <a:latin typeface="+mj-lt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9150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738311"/>
          </a:xfrm>
        </p:spPr>
        <p:txBody>
          <a:bodyPr anchor="b"/>
          <a:lstStyle>
            <a:lvl1pPr marL="0" indent="0" algn="ctr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966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416300" cy="3816350"/>
          </a:xfrm>
        </p:spPr>
        <p:txBody>
          <a:bodyPr/>
          <a:lstStyle>
            <a:lvl1pPr marL="0" indent="0">
              <a:defRPr sz="2800">
                <a:latin typeface="+mj-lt"/>
              </a:defRPr>
            </a:lvl1pPr>
            <a:lvl2pPr marL="266700" indent="-266700">
              <a:buFont typeface="Arial" panose="020B0604020202020204" pitchFamily="34" charset="0"/>
              <a:buChar char="•"/>
              <a:defRPr sz="2800">
                <a:latin typeface="+mj-lt"/>
              </a:defRPr>
            </a:lvl2pPr>
            <a:lvl3pPr marL="534988" indent="-268288">
              <a:buFont typeface="Arial" panose="020B0604020202020204" pitchFamily="34" charset="0"/>
              <a:buChar char="•"/>
              <a:tabLst>
                <a:tab pos="266700" algn="l"/>
              </a:tabLst>
              <a:defRPr sz="2400" baseline="0">
                <a:latin typeface="+mj-lt"/>
              </a:defRPr>
            </a:lvl3pPr>
            <a:lvl4pPr marL="896938" indent="-228600">
              <a:defRPr sz="1800"/>
            </a:lvl4pPr>
            <a:lvl5pPr marL="1165225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8450" y="1628775"/>
            <a:ext cx="3416300" cy="3816350"/>
          </a:xfrm>
        </p:spPr>
        <p:txBody>
          <a:bodyPr/>
          <a:lstStyle>
            <a:lvl1pPr marL="0" indent="0">
              <a:tabLst/>
              <a:defRPr sz="2800"/>
            </a:lvl1pPr>
            <a:lvl2pPr marL="266700" indent="-266700">
              <a:buFont typeface="Arial" panose="020B0604020202020204" pitchFamily="34" charset="0"/>
              <a:buChar char="•"/>
              <a:tabLst/>
              <a:defRPr sz="2800">
                <a:latin typeface="+mj-lt"/>
              </a:defRPr>
            </a:lvl2pPr>
            <a:lvl3pPr marL="534988" indent="-268288">
              <a:buFont typeface="Arial" panose="020B0604020202020204" pitchFamily="34" charset="0"/>
              <a:buChar char="•"/>
              <a:defRPr sz="2400">
                <a:latin typeface="+mj-lt"/>
              </a:defRPr>
            </a:lvl3pPr>
            <a:lvl4pPr marL="1411288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872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148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74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>
            <a:extLst>
              <a:ext uri="{FF2B5EF4-FFF2-40B4-BE49-F238E27FC236}">
                <a16:creationId xmlns:a16="http://schemas.microsoft.com/office/drawing/2014/main" id="{CE04DAA3-6573-44DD-BC9D-1D7EE858F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5175"/>
            <a:ext cx="6985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Rubrik</a:t>
            </a:r>
          </a:p>
        </p:txBody>
      </p:sp>
      <p:sp>
        <p:nvSpPr>
          <p:cNvPr id="1027" name="Rectangle 30">
            <a:extLst>
              <a:ext uri="{FF2B5EF4-FFF2-40B4-BE49-F238E27FC236}">
                <a16:creationId xmlns:a16="http://schemas.microsoft.com/office/drawing/2014/main" id="{E5633EF9-1D31-4D67-99AA-B8E352B0E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69850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0"/>
            <a:endParaRPr lang="sv-SE" altLang="sv-SE"/>
          </a:p>
          <a:p>
            <a:pPr lvl="0"/>
            <a:endParaRPr lang="sv-SE" altLang="sv-SE"/>
          </a:p>
        </p:txBody>
      </p:sp>
      <p:sp>
        <p:nvSpPr>
          <p:cNvPr id="1028" name="Line 46">
            <a:extLst>
              <a:ext uri="{FF2B5EF4-FFF2-40B4-BE49-F238E27FC236}">
                <a16:creationId xmlns:a16="http://schemas.microsoft.com/office/drawing/2014/main" id="{6C5A7093-0A76-48C5-B404-570D02B57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6308725"/>
            <a:ext cx="6624637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v-SE"/>
          </a:p>
        </p:txBody>
      </p:sp>
      <p:pic>
        <p:nvPicPr>
          <p:cNvPr id="1029" name="Picture 47" descr="farg_liggande">
            <a:extLst>
              <a:ext uri="{FF2B5EF4-FFF2-40B4-BE49-F238E27FC236}">
                <a16:creationId xmlns:a16="http://schemas.microsoft.com/office/drawing/2014/main" id="{CB439722-A017-4C0F-84E5-6BA274AC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5949950"/>
            <a:ext cx="14509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SzPct val="120000"/>
        <a:buFont typeface="Arial" panose="020B0604020202020204" pitchFamily="3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85750" algn="l" rtl="0" eaLnBrk="1" fontAlgn="base" hangingPunct="1">
        <a:spcBef>
          <a:spcPct val="20000"/>
        </a:spcBef>
        <a:spcAft>
          <a:spcPct val="0"/>
        </a:spcAft>
        <a:buSzPct val="80000"/>
        <a:defRPr sz="1600">
          <a:solidFill>
            <a:schemeClr val="tx1"/>
          </a:solidFill>
          <a:latin typeface="Tahoma" pitchFamily="34" charset="0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SzPct val="70000"/>
        <a:defRPr sz="1600">
          <a:solidFill>
            <a:schemeClr val="tx1"/>
          </a:solidFill>
          <a:latin typeface="Tahoma" pitchFamily="34" charset="0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9"/>
        </a:buBlip>
        <a:defRPr sz="1600">
          <a:solidFill>
            <a:schemeClr val="tx1"/>
          </a:solidFill>
          <a:latin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6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6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6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6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600">
          <a:solidFill>
            <a:schemeClr val="tx1"/>
          </a:solidFill>
          <a:latin typeface="Tahoma" pitchFamily="34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yggnad&#10;&#10;Automatiskt genererad beskrivning">
            <a:extLst>
              <a:ext uri="{FF2B5EF4-FFF2-40B4-BE49-F238E27FC236}">
                <a16:creationId xmlns:a16="http://schemas.microsoft.com/office/drawing/2014/main" id="{58BFDCCC-FB55-4A2B-86C2-69F3C634F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0" y="-18931"/>
            <a:ext cx="9144000" cy="5752188"/>
          </a:xfrm>
          <a:prstGeom prst="rect">
            <a:avLst/>
          </a:prstGeom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træbykonferencei Helsingør 11-12 november</a:t>
            </a:r>
          </a:p>
        </p:txBody>
      </p:sp>
      <p:sp>
        <p:nvSpPr>
          <p:cNvPr id="5122" name="Rectangle 7">
            <a:extLst>
              <a:ext uri="{FF2B5EF4-FFF2-40B4-BE49-F238E27FC236}">
                <a16:creationId xmlns:a16="http://schemas.microsoft.com/office/drawing/2014/main" id="{4FCFDBFD-DE29-4F7E-9B3D-2D1A235B095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531911"/>
            <a:ext cx="7772400" cy="6505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sv-SE" altLang="sv-SE" dirty="0"/>
              <a:t>Trästaden – en hållbar historia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Östersund får ny fastighetsmagnat - P4 Jämtland | Sveriges Radio">
            <a:extLst>
              <a:ext uri="{FF2B5EF4-FFF2-40B4-BE49-F238E27FC236}">
                <a16:creationId xmlns:a16="http://schemas.microsoft.com/office/drawing/2014/main" id="{E0343370-7294-40D1-B63C-2FD59FEF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431169"/>
            <a:ext cx="2562637" cy="14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 i Helsingør 11-12 november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8128115-5D37-44C4-A234-CFB80F3970F1}"/>
              </a:ext>
            </a:extLst>
          </p:cNvPr>
          <p:cNvSpPr txBox="1">
            <a:spLocks/>
          </p:cNvSpPr>
          <p:nvPr/>
        </p:nvSpPr>
        <p:spPr>
          <a:xfrm>
            <a:off x="539750" y="765175"/>
            <a:ext cx="7416626" cy="4679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0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23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39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sv-SE" kern="0" dirty="0"/>
              <a:t>Först en fråga om roller…</a:t>
            </a:r>
          </a:p>
          <a:p>
            <a:endParaRPr kumimoji="0" lang="sv-SE" kern="0" dirty="0"/>
          </a:p>
          <a:p>
            <a:r>
              <a:rPr kumimoji="0" lang="sv-SE" kern="0" dirty="0"/>
              <a:t>globala åtaganden,</a:t>
            </a:r>
          </a:p>
          <a:p>
            <a:r>
              <a:rPr kumimoji="0" lang="sv-SE" kern="0" dirty="0"/>
              <a:t>nationella ambitioner,</a:t>
            </a:r>
          </a:p>
          <a:p>
            <a:r>
              <a:rPr kumimoji="0" lang="sv-SE" kern="0" dirty="0"/>
              <a:t>regionala aktörer,</a:t>
            </a:r>
          </a:p>
          <a:p>
            <a:r>
              <a:rPr kumimoji="0" lang="sv-SE" kern="0" dirty="0"/>
              <a:t>kommunalt planmonopol,</a:t>
            </a:r>
          </a:p>
          <a:p>
            <a:r>
              <a:rPr kumimoji="0" lang="sv-SE" kern="0" dirty="0"/>
              <a:t>marknadskrafter och</a:t>
            </a:r>
            <a:br>
              <a:rPr kumimoji="0" lang="sv-SE" kern="0" dirty="0"/>
            </a:br>
            <a:r>
              <a:rPr kumimoji="0" lang="sv-SE" kern="0" dirty="0"/>
              <a:t>	privat ägande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62BB81-22FC-4A36-969B-31ABB5A2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0" y="6136"/>
            <a:ext cx="3151650" cy="155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miljömål">
            <a:extLst>
              <a:ext uri="{FF2B5EF4-FFF2-40B4-BE49-F238E27FC236}">
                <a16:creationId xmlns:a16="http://schemas.microsoft.com/office/drawing/2014/main" id="{EF0CA709-35E9-4A92-A30E-F3626CA9C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9"/>
          <a:stretch/>
        </p:blipFill>
        <p:spPr bwMode="auto">
          <a:xfrm>
            <a:off x="5992349" y="1628801"/>
            <a:ext cx="1545813" cy="7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veriges miljömål">
            <a:extLst>
              <a:ext uri="{FF2B5EF4-FFF2-40B4-BE49-F238E27FC236}">
                <a16:creationId xmlns:a16="http://schemas.microsoft.com/office/drawing/2014/main" id="{A5C9DA5E-D309-46CD-8E06-EF009CDC6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9"/>
          <a:stretch/>
        </p:blipFill>
        <p:spPr bwMode="auto">
          <a:xfrm>
            <a:off x="7605050" y="1628800"/>
            <a:ext cx="1545811" cy="7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- och bygglagen i din vardag">
            <a:extLst>
              <a:ext uri="{FF2B5EF4-FFF2-40B4-BE49-F238E27FC236}">
                <a16:creationId xmlns:a16="http://schemas.microsoft.com/office/drawing/2014/main" id="{AEEFF97C-16EA-4D14-8055-77306F9F0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b="-1"/>
          <a:stretch/>
        </p:blipFill>
        <p:spPr bwMode="auto">
          <a:xfrm>
            <a:off x="5364088" y="2420418"/>
            <a:ext cx="3151649" cy="22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0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yggnadsminnen | Länsstyrelsen Kalmar">
            <a:extLst>
              <a:ext uri="{FF2B5EF4-FFF2-40B4-BE49-F238E27FC236}">
                <a16:creationId xmlns:a16="http://schemas.microsoft.com/office/drawing/2014/main" id="{9657B8E9-D53E-488E-997D-33BFFE276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7308" r="19628" b="49305"/>
          <a:stretch/>
        </p:blipFill>
        <p:spPr bwMode="auto">
          <a:xfrm>
            <a:off x="6399657" y="8106"/>
            <a:ext cx="2744343" cy="21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 i Helsingør 11-12 november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22F9D2A-A24B-42C9-8872-8AF202138716}"/>
              </a:ext>
            </a:extLst>
          </p:cNvPr>
          <p:cNvSpPr txBox="1">
            <a:spLocks/>
          </p:cNvSpPr>
          <p:nvPr/>
        </p:nvSpPr>
        <p:spPr>
          <a:xfrm>
            <a:off x="539750" y="765175"/>
            <a:ext cx="7416626" cy="4679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0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23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39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sv-SE" kern="0" dirty="0"/>
              <a:t>Kulturmiljöarbetets utveckling</a:t>
            </a:r>
          </a:p>
          <a:p>
            <a:endParaRPr kumimoji="0" lang="sv-SE" kern="0" dirty="0"/>
          </a:p>
          <a:p>
            <a:r>
              <a:rPr kumimoji="0" lang="sv-SE" kern="0" dirty="0"/>
              <a:t>monumentfokus,</a:t>
            </a:r>
          </a:p>
          <a:p>
            <a:r>
              <a:rPr kumimoji="0" lang="sv-SE" kern="0" dirty="0"/>
              <a:t>helhetsmiljöer,</a:t>
            </a:r>
          </a:p>
          <a:p>
            <a:r>
              <a:rPr kumimoji="0" lang="sv-SE" kern="0" dirty="0"/>
              <a:t>mångfald av berättelser,</a:t>
            </a:r>
          </a:p>
          <a:p>
            <a:r>
              <a:rPr kumimoji="0" lang="sv-SE" kern="0" dirty="0"/>
              <a:t>integrerat perspektiv</a:t>
            </a:r>
          </a:p>
        </p:txBody>
      </p:sp>
      <p:pic>
        <p:nvPicPr>
          <p:cNvPr id="2054" name="Picture 6" descr="skiftesbruk – Svenska Kulturlandskap">
            <a:extLst>
              <a:ext uri="{FF2B5EF4-FFF2-40B4-BE49-F238E27FC236}">
                <a16:creationId xmlns:a16="http://schemas.microsoft.com/office/drawing/2014/main" id="{8FBDBECB-FA73-4A5F-99EF-BE1B91F65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92" r="1320" b="6734"/>
          <a:stretch/>
        </p:blipFill>
        <p:spPr bwMode="auto">
          <a:xfrm>
            <a:off x="6413862" y="2203285"/>
            <a:ext cx="2730138" cy="20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hn Bauer och trollen - Jönköpings läns museumJönköpings läns museum">
            <a:extLst>
              <a:ext uri="{FF2B5EF4-FFF2-40B4-BE49-F238E27FC236}">
                <a16:creationId xmlns:a16="http://schemas.microsoft.com/office/drawing/2014/main" id="{FB6B165F-C1AD-4A55-99AF-430ED10E3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b="7991"/>
          <a:stretch/>
        </p:blipFill>
        <p:spPr bwMode="auto">
          <a:xfrm>
            <a:off x="6399656" y="4221088"/>
            <a:ext cx="2744343" cy="16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9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ållbart byggande | Lindab">
            <a:extLst>
              <a:ext uri="{FF2B5EF4-FFF2-40B4-BE49-F238E27FC236}">
                <a16:creationId xmlns:a16="http://schemas.microsoft.com/office/drawing/2014/main" id="{AE61DC91-FBAF-41FD-A418-C704E922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2" y="1563766"/>
            <a:ext cx="3443985" cy="19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 i Helsingør 11-12 november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22F9D2A-A24B-42C9-8872-8AF202138716}"/>
              </a:ext>
            </a:extLst>
          </p:cNvPr>
          <p:cNvSpPr txBox="1">
            <a:spLocks/>
          </p:cNvSpPr>
          <p:nvPr/>
        </p:nvSpPr>
        <p:spPr>
          <a:xfrm>
            <a:off x="539750" y="765175"/>
            <a:ext cx="7416626" cy="4679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0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23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39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sv-SE" kern="0" dirty="0"/>
              <a:t>Vad är hållbart?</a:t>
            </a:r>
          </a:p>
          <a:p>
            <a:endParaRPr kumimoji="0" lang="sv-SE" kern="0" dirty="0"/>
          </a:p>
          <a:p>
            <a:r>
              <a:rPr kumimoji="0" lang="sv-SE" kern="0" dirty="0"/>
              <a:t>energieffektiv,</a:t>
            </a:r>
          </a:p>
          <a:p>
            <a:r>
              <a:rPr kumimoji="0" lang="sv-SE" kern="0" dirty="0"/>
              <a:t>giftfritt,</a:t>
            </a:r>
          </a:p>
          <a:p>
            <a:r>
              <a:rPr kumimoji="0" lang="sv-SE" kern="0" dirty="0" err="1"/>
              <a:t>cirkuläritet</a:t>
            </a:r>
            <a:r>
              <a:rPr kumimoji="0" lang="sv-SE" kern="0" dirty="0"/>
              <a:t>,</a:t>
            </a:r>
          </a:p>
          <a:p>
            <a:r>
              <a:rPr kumimoji="0" lang="sv-SE" kern="0" dirty="0"/>
              <a:t>…</a:t>
            </a:r>
          </a:p>
          <a:p>
            <a:r>
              <a:rPr kumimoji="0" lang="sv-SE" kern="0" dirty="0"/>
              <a:t>500-årig kontinuitet (minst),</a:t>
            </a:r>
          </a:p>
          <a:p>
            <a:r>
              <a:rPr kumimoji="0" lang="sv-SE" kern="0" dirty="0"/>
              <a:t>anpassningsbar,</a:t>
            </a:r>
          </a:p>
          <a:p>
            <a:r>
              <a:rPr kumimoji="0" lang="sv-SE" kern="0" dirty="0"/>
              <a:t>underhållsmöjlig</a:t>
            </a:r>
          </a:p>
        </p:txBody>
      </p:sp>
      <p:pic>
        <p:nvPicPr>
          <p:cNvPr id="3074" name="Picture 2" descr="Manual för hållbar byggnation">
            <a:extLst>
              <a:ext uri="{FF2B5EF4-FFF2-40B4-BE49-F238E27FC236}">
                <a16:creationId xmlns:a16="http://schemas.microsoft.com/office/drawing/2014/main" id="{2AC909D8-93C4-4EC0-B436-5C1522DD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7140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gatorps tiondebod - Södra Vedbo pastorat">
            <a:extLst>
              <a:ext uri="{FF2B5EF4-FFF2-40B4-BE49-F238E27FC236}">
                <a16:creationId xmlns:a16="http://schemas.microsoft.com/office/drawing/2014/main" id="{376CBA63-03B9-4F8E-BE3B-CCB01715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09020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3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2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 i Helsingør 11-12 november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22F9D2A-A24B-42C9-8872-8AF202138716}"/>
              </a:ext>
            </a:extLst>
          </p:cNvPr>
          <p:cNvSpPr txBox="1">
            <a:spLocks/>
          </p:cNvSpPr>
          <p:nvPr/>
        </p:nvSpPr>
        <p:spPr>
          <a:xfrm>
            <a:off x="539750" y="765175"/>
            <a:ext cx="7416626" cy="4679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0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23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39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sv-SE" kern="0" dirty="0"/>
              <a:t>Trästaden som kulturmiljö</a:t>
            </a:r>
          </a:p>
          <a:p>
            <a:endParaRPr kumimoji="0" lang="sv-SE" kern="0" dirty="0"/>
          </a:p>
          <a:p>
            <a:r>
              <a:rPr kumimoji="0" lang="sv-SE" kern="0" dirty="0"/>
              <a:t>en kunskapspotential,</a:t>
            </a:r>
          </a:p>
          <a:p>
            <a:r>
              <a:rPr kumimoji="0" lang="sv-SE" kern="0" dirty="0"/>
              <a:t>en historisk bebyggelsemassa,</a:t>
            </a:r>
          </a:p>
          <a:p>
            <a:r>
              <a:rPr kumimoji="0" lang="sv-SE" kern="0" dirty="0"/>
              <a:t>vittnesmål om mänskliga behov</a:t>
            </a:r>
            <a:br>
              <a:rPr kumimoji="0" lang="sv-SE" kern="0" dirty="0"/>
            </a:br>
            <a:r>
              <a:rPr kumimoji="0" lang="sv-SE" kern="0" dirty="0"/>
              <a:t>	och ideal,</a:t>
            </a:r>
          </a:p>
          <a:p>
            <a:r>
              <a:rPr kumimoji="0" lang="sv-SE" kern="0" dirty="0"/>
              <a:t>attraktivitet,</a:t>
            </a:r>
          </a:p>
          <a:p>
            <a:endParaRPr kumimoji="0" lang="sv-SE" kern="0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E0EF7B6-3F37-4E63-9F7B-56B5BCFB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70" y="51127"/>
            <a:ext cx="1847906" cy="25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text, olika&#10;&#10;Automatiskt genererad beskrivning">
            <a:extLst>
              <a:ext uri="{FF2B5EF4-FFF2-40B4-BE49-F238E27FC236}">
                <a16:creationId xmlns:a16="http://schemas.microsoft.com/office/drawing/2014/main" id="{DD014C45-DA28-4A96-AB79-EB88FB7E217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17" y="1700808"/>
            <a:ext cx="2294783" cy="2991512"/>
          </a:xfrm>
          <a:prstGeom prst="rect">
            <a:avLst/>
          </a:prstGeom>
        </p:spPr>
      </p:pic>
      <p:pic>
        <p:nvPicPr>
          <p:cNvPr id="4100" name="Picture 4" descr="Brahegatan 37 i Gränna. En tvåvåningsbyggnad med locklistpanel och valmade  gavlar. En fasadflaggstång ovanför port med skylt &amp;quot;C. A. Svensson&amp;quot;, en  speceri- och divershandel. - Grenna Museum– Andréexpeditionen Polarcenter /  DigitaltMuseum">
            <a:extLst>
              <a:ext uri="{FF2B5EF4-FFF2-40B4-BE49-F238E27FC236}">
                <a16:creationId xmlns:a16="http://schemas.microsoft.com/office/drawing/2014/main" id="{0DEDBBFE-1B97-4A0F-99F0-E906891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09" y="3847264"/>
            <a:ext cx="3203848" cy="19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2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ilhistoria - gården">
            <a:extLst>
              <a:ext uri="{FF2B5EF4-FFF2-40B4-BE49-F238E27FC236}">
                <a16:creationId xmlns:a16="http://schemas.microsoft.com/office/drawing/2014/main" id="{509AB0EB-C777-48A9-BAA4-385B4E2D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08" y="171450"/>
            <a:ext cx="2017415" cy="14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ilhistoria - gården">
            <a:extLst>
              <a:ext uri="{FF2B5EF4-FFF2-40B4-BE49-F238E27FC236}">
                <a16:creationId xmlns:a16="http://schemas.microsoft.com/office/drawing/2014/main" id="{55547C5D-8DDF-490D-A76F-1BC8ACB0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47998"/>
            <a:ext cx="3022133" cy="1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 i Helsingør 11-12 november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22F9D2A-A24B-42C9-8872-8AF202138716}"/>
              </a:ext>
            </a:extLst>
          </p:cNvPr>
          <p:cNvSpPr txBox="1">
            <a:spLocks/>
          </p:cNvSpPr>
          <p:nvPr/>
        </p:nvSpPr>
        <p:spPr>
          <a:xfrm>
            <a:off x="539750" y="765175"/>
            <a:ext cx="7416626" cy="46799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0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23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39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sv-SE" kern="0" dirty="0"/>
              <a:t>Trästaden som förebild</a:t>
            </a:r>
          </a:p>
          <a:p>
            <a:endParaRPr kumimoji="0" lang="sv-SE" kern="0" dirty="0"/>
          </a:p>
          <a:p>
            <a:r>
              <a:rPr kumimoji="0" lang="sv-SE" kern="0" dirty="0"/>
              <a:t>befintlig – resurs och kvalitet,</a:t>
            </a:r>
          </a:p>
          <a:p>
            <a:r>
              <a:rPr kumimoji="0" lang="sv-SE" kern="0" dirty="0"/>
              <a:t>föränderlig – kan möta nya</a:t>
            </a:r>
            <a:br>
              <a:rPr kumimoji="0" lang="sv-SE" kern="0" dirty="0"/>
            </a:br>
            <a:r>
              <a:rPr kumimoji="0" lang="sv-SE" kern="0" dirty="0"/>
              <a:t>			behov,</a:t>
            </a:r>
          </a:p>
          <a:p>
            <a:r>
              <a:rPr kumimoji="0" lang="sv-SE" kern="0" dirty="0"/>
              <a:t>värderad – ändlig resurs,</a:t>
            </a:r>
          </a:p>
          <a:p>
            <a:r>
              <a:rPr kumimoji="0" lang="sv-SE" kern="0" dirty="0"/>
              <a:t>…</a:t>
            </a:r>
          </a:p>
          <a:p>
            <a:r>
              <a:rPr kumimoji="0" lang="sv-SE" kern="0" dirty="0"/>
              <a:t>öppenhet – våga utveckla</a:t>
            </a:r>
          </a:p>
          <a:p>
            <a:r>
              <a:rPr kumimoji="0" lang="sv-SE" kern="0" dirty="0"/>
              <a:t>kunskap – veta för att våga</a:t>
            </a:r>
          </a:p>
          <a:p>
            <a:r>
              <a:rPr kumimoji="0" lang="sv-SE" kern="0" dirty="0"/>
              <a:t>främja – kvalitet och</a:t>
            </a:r>
            <a:br>
              <a:rPr kumimoji="0" lang="sv-SE" kern="0" dirty="0"/>
            </a:br>
            <a:r>
              <a:rPr kumimoji="0" lang="sv-SE" kern="0" dirty="0"/>
              <a:t>			förebilder</a:t>
            </a:r>
          </a:p>
        </p:txBody>
      </p:sp>
      <p:pic>
        <p:nvPicPr>
          <p:cNvPr id="5134" name="Picture 14" descr="ArcDog on Twitter: &amp;quot;ArcDog Images: Haus Gugalun | Peter Zumthor. Image ©  ArcDog in 2017. #arcdog #image #arcdogimages #architecture #photography  #architect #building #space #photography #architecturephotography  #hausgugalun #house #peterzumthor ...">
            <a:extLst>
              <a:ext uri="{FF2B5EF4-FFF2-40B4-BE49-F238E27FC236}">
                <a16:creationId xmlns:a16="http://schemas.microsoft.com/office/drawing/2014/main" id="{B8F3730A-D6C3-4BDE-AE0A-DE501027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264024" cy="21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5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>
            <a:extLst>
              <a:ext uri="{FF2B5EF4-FFF2-40B4-BE49-F238E27FC236}">
                <a16:creationId xmlns:a16="http://schemas.microsoft.com/office/drawing/2014/main" id="{3DD5B536-A8E6-4726-8DF7-17CE5A8C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828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2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a-DK" altLang="sv-SE" sz="1400" dirty="0">
                <a:solidFill>
                  <a:schemeClr val="tx1"/>
                </a:solidFill>
              </a:rPr>
              <a:t>Nordisk træbykonference i Helsingør 11-12 november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22F9D2A-A24B-42C9-8872-8AF202138716}"/>
              </a:ext>
            </a:extLst>
          </p:cNvPr>
          <p:cNvSpPr txBox="1">
            <a:spLocks/>
          </p:cNvSpPr>
          <p:nvPr/>
        </p:nvSpPr>
        <p:spPr>
          <a:xfrm>
            <a:off x="863687" y="2997010"/>
            <a:ext cx="7416626" cy="8639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Arial" panose="020B0604020202020204" pitchFamily="3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0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23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39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kumimoji="0" lang="sv-SE" sz="1400" kern="0" dirty="0"/>
              <a:t>Mattias Sörensen</a:t>
            </a:r>
          </a:p>
          <a:p>
            <a:pPr algn="ctr"/>
            <a:r>
              <a:rPr kumimoji="0" lang="sv-SE" sz="1400" kern="0" dirty="0"/>
              <a:t>Länsstyrelsen i Jönköpings län</a:t>
            </a:r>
          </a:p>
          <a:p>
            <a:pPr algn="ctr"/>
            <a:r>
              <a:rPr kumimoji="0" lang="sv-SE" sz="1400" kern="0" dirty="0"/>
              <a:t>mattias.sorensen@lansstyrelsen.se</a:t>
            </a:r>
          </a:p>
        </p:txBody>
      </p:sp>
    </p:spTree>
    <p:extLst>
      <p:ext uri="{BB962C8B-B14F-4D97-AF65-F5344CB8AC3E}">
        <p14:creationId xmlns:p14="http://schemas.microsoft.com/office/powerpoint/2010/main" val="2721129846"/>
      </p:ext>
    </p:extLst>
  </p:cSld>
  <p:clrMapOvr>
    <a:masterClrMapping/>
  </p:clrMapOvr>
</p:sld>
</file>

<file path=ppt/theme/theme1.xml><?xml version="1.0" encoding="utf-8"?>
<a:theme xmlns:a="http://schemas.openxmlformats.org/drawingml/2006/main" name="OH liggande">
  <a:themeElements>
    <a:clrScheme name="Länsstyrelsen i Jönköpings län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42518"/>
      </a:accent1>
      <a:accent2>
        <a:srgbClr val="831C12"/>
      </a:accent2>
      <a:accent3>
        <a:srgbClr val="356932"/>
      </a:accent3>
      <a:accent4>
        <a:srgbClr val="CECD02"/>
      </a:accent4>
      <a:accent5>
        <a:srgbClr val="F3BA21"/>
      </a:accent5>
      <a:accent6>
        <a:srgbClr val="F79646"/>
      </a:accent6>
      <a:hlink>
        <a:srgbClr val="004E8F"/>
      </a:hlink>
      <a:folHlink>
        <a:srgbClr val="00244C"/>
      </a:folHlink>
    </a:clrScheme>
    <a:fontScheme name="OH liggand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H liggande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liggande 8">
        <a:dk1>
          <a:srgbClr val="000000"/>
        </a:dk1>
        <a:lt1>
          <a:srgbClr val="FFFFFF"/>
        </a:lt1>
        <a:dk2>
          <a:srgbClr val="000000"/>
        </a:dk2>
        <a:lt2>
          <a:srgbClr val="E0E0E0"/>
        </a:lt2>
        <a:accent1>
          <a:srgbClr val="E42518"/>
        </a:accent1>
        <a:accent2>
          <a:srgbClr val="831C12"/>
        </a:accent2>
        <a:accent3>
          <a:srgbClr val="FFFFFF"/>
        </a:accent3>
        <a:accent4>
          <a:srgbClr val="000000"/>
        </a:accent4>
        <a:accent5>
          <a:srgbClr val="EFACAB"/>
        </a:accent5>
        <a:accent6>
          <a:srgbClr val="76180F"/>
        </a:accent6>
        <a:hlink>
          <a:srgbClr val="004E8F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H liggande.pot [Kompatibilitetsläge]" id="{7B1394D2-AECD-4347-876C-419AD4F5F5C3}" vid="{7B15332A-4230-4A3D-A722-EC2CB77BA47E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 liggande</Template>
  <TotalTime>1228</TotalTime>
  <Words>180</Words>
  <Application>Microsoft Office PowerPoint</Application>
  <PresentationFormat>Bildspel på skärmen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Tahoma</vt:lpstr>
      <vt:lpstr>Times New Roman</vt:lpstr>
      <vt:lpstr>OH liggande</vt:lpstr>
      <vt:lpstr>Trästaden – en hållbar historia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Länsstyrelsen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Trästaden – en hållbar historia</dc:title>
  <dc:creator>Sörensen Mattias</dc:creator>
  <cp:lastModifiedBy>Sörensen Mattias</cp:lastModifiedBy>
  <cp:revision>22</cp:revision>
  <dcterms:created xsi:type="dcterms:W3CDTF">2021-11-08T15:19:12Z</dcterms:created>
  <dcterms:modified xsi:type="dcterms:W3CDTF">2021-11-09T16:43:35Z</dcterms:modified>
</cp:coreProperties>
</file>