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7" r:id="rId3"/>
    <p:sldId id="418" r:id="rId4"/>
    <p:sldId id="272" r:id="rId5"/>
    <p:sldId id="414" r:id="rId6"/>
    <p:sldId id="413" r:id="rId7"/>
    <p:sldId id="420" r:id="rId8"/>
    <p:sldId id="421" r:id="rId9"/>
    <p:sldId id="422" r:id="rId10"/>
    <p:sldId id="415" r:id="rId11"/>
    <p:sldId id="416" r:id="rId12"/>
    <p:sldId id="41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623"/>
    <a:srgbClr val="7E8DA4"/>
    <a:srgbClr val="DECDAF"/>
    <a:srgbClr val="67B6F2"/>
    <a:srgbClr val="F8D9AC"/>
    <a:srgbClr val="B39474"/>
    <a:srgbClr val="B39172"/>
    <a:srgbClr val="A73E06"/>
    <a:srgbClr val="B6C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90" d="100"/>
          <a:sy n="90" d="100"/>
        </p:scale>
        <p:origin x="4542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D61FEC-1166-42B2-ADEB-E59D62BB7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66A360-C7BB-4198-B759-6467F3916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C10518-B31C-4597-8CC2-5DFBC625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9CFFA6-B372-45C0-9E1D-19AACB9A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8B79E1-3842-48E1-AC52-B76EF583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55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876AAD-7B4E-4532-A0A7-5C07035C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095247-2A7B-4767-AE9C-15229ED7C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AF6A08-38A7-46B8-8343-6D98A4FF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F62CDD-4A54-495F-B5F5-8B74C356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AA73F1-690F-4176-99CF-A7941405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11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76E44E2-004E-47B1-AF3A-CA271D663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62E64CE-06EF-4D98-B06B-C72FE4250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1293C8-3116-48C7-A7D8-74E5809F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0F0A37-DBE6-4BE1-BEFC-02F86AF5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9FC724-68D9-4DF0-913B-0670C6BF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74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45BB2F-18C2-4617-99AE-536406E9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B60B16-5388-49FE-A3B9-B3F6AADE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1CED35-8BA8-4E21-926E-DD3BDD4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83D7-AB44-4330-93ED-D09AA6FC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BE5725-0327-4CDE-BF1D-1073AA51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59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E16E1F-8173-4660-9C0F-D1162342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88201F-0C21-409E-9C99-B052B2514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4A974-D39D-4CF4-8AB5-5D1FBF0F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B66AB0-3F54-41C1-8485-7BEE7E7A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60D70C-B582-4191-9DA4-6983CC4A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50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DE211-1B93-4835-A598-D1F11D7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62C2F3-9A4D-46E0-BC43-C125B9039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FA7887-7CDF-41F4-A47F-6C50EDE04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683880-1090-4076-9B46-4E7811B7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CEB3F6-5B69-4E57-9F2A-082BE707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80267F-D031-4A8D-A392-1367B4F6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4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D7E96D-1167-493F-9F16-5B5490C8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BDCAAE-1E91-4AD1-B3DF-A2EF330E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3C625F-F880-4966-9283-D165BB07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635B83-70AE-4AB3-A280-62BAB3CED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A9BC92-044E-49D1-BBF1-2E9D9964A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8B7BDF-A5BC-41D7-A7E4-CA84635D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A3EB362-3305-49E9-AF5B-2198A158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C2D9762-0D17-4C37-994E-2A6E1194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20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838C06-A9E1-4CA1-A016-3F1A5EB6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01995F-C277-489F-8AC1-E9352DA5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67E45BE-D8BF-4250-8FAC-8103249F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991CF4B-0F3E-4978-B2A4-AEFD71FC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9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1E92CAD-D91C-4367-871E-419EE8E7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99577B2-FEB8-4931-8BA1-5651E269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7C601D-7E4C-43B5-A081-1BC3163D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0E017-7C7D-47C0-B321-F298DEB1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4E4623-62A8-45FA-8C07-09BA4FD5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6E450F-424D-490E-B704-952BE71A4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1F934C-23EB-44D7-8C81-376FB3CB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B86F73-6404-46A7-AD08-431FCBA5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8211B6-A5E8-4E06-86AB-FC334D99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39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222D98-32E9-4FFB-9135-F6A9CAA8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F73B298-7C67-4941-AB19-D8B084AC3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27A248E-17CC-4936-A603-D05462FA3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02945F-7203-4A26-900C-7CDA36D5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A38A10-4D44-45E1-96BB-3E664E56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A7A3D9-069D-499B-9AD1-F2E6E6D2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4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BA2F9F9-DC8E-4552-B7A4-626D29DA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EBDA6F-F606-4050-AD27-641BBA377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1826FC-3825-48BE-AB9B-FE9BE281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2F47-2CED-4E7C-8C2E-133415C9743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B2CE40-168C-47FE-8A3F-E3F964977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AEAADE-29B8-4EE1-A2DC-F82F1D8B3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89EC-CBF3-48A7-A36B-72B9B303C1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3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al_environment" TargetMode="External"/><Relationship Id="rId2" Type="http://schemas.openxmlformats.org/officeDocument/2006/relationships/hyperlink" Target="https://en.wikipedia.org/wiki/Cultu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82589623-DC05-4DFE-A665-B7A67393EE66}"/>
              </a:ext>
            </a:extLst>
          </p:cNvPr>
          <p:cNvSpPr/>
          <p:nvPr/>
        </p:nvSpPr>
        <p:spPr>
          <a:xfrm>
            <a:off x="0" y="4529470"/>
            <a:ext cx="12192000" cy="2328530"/>
          </a:xfrm>
          <a:prstGeom prst="rect">
            <a:avLst/>
          </a:prstGeom>
          <a:solidFill>
            <a:srgbClr val="3856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FDA5176-F54B-43E3-A3AB-7B2ECBEE13B9}"/>
              </a:ext>
            </a:extLst>
          </p:cNvPr>
          <p:cNvSpPr txBox="1"/>
          <p:nvPr/>
        </p:nvSpPr>
        <p:spPr>
          <a:xfrm>
            <a:off x="2027657" y="1419103"/>
            <a:ext cx="813668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0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KONFERENCE</a:t>
            </a:r>
            <a:r>
              <a:rPr lang="da-DK" sz="1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da-DK" sz="1800" b="1" dirty="0">
              <a:solidFill>
                <a:srgbClr val="38562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a-DK" sz="1800" b="1" dirty="0">
              <a:solidFill>
                <a:srgbClr val="38562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1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Den Nordiske Træ- og Bindingsværksby i Helsingør i Danmark 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1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11.-12. november 2021</a:t>
            </a:r>
          </a:p>
          <a:p>
            <a:pPr algn="ctr"/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dirty="0">
                <a:solidFill>
                  <a:srgbClr val="3856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Med temaet: </a:t>
            </a:r>
            <a:r>
              <a:rPr lang="da-DK" b="1" dirty="0">
                <a:solidFill>
                  <a:srgbClr val="3856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Holdbare byer og bygninger af TRÆ – i Norden. </a:t>
            </a:r>
            <a:endParaRPr lang="fi-FI" b="1" dirty="0">
              <a:solidFill>
                <a:srgbClr val="38562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0D38876-BBFA-407F-A57B-BA071E3A4B60}"/>
              </a:ext>
            </a:extLst>
          </p:cNvPr>
          <p:cNvSpPr txBox="1"/>
          <p:nvPr/>
        </p:nvSpPr>
        <p:spPr>
          <a:xfrm>
            <a:off x="418854" y="4921767"/>
            <a:ext cx="114270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Dan Mollgren (FIN)</a:t>
            </a:r>
          </a:p>
          <a:p>
            <a:pPr algn="ctr"/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Formand for </a:t>
            </a:r>
            <a:r>
              <a:rPr lang="da-DK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Nettverket den Nordiske trebyen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og </a:t>
            </a:r>
            <a:r>
              <a:rPr lang="sv-SE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Föreningen för historiska städer i Finland </a:t>
            </a:r>
          </a:p>
          <a:p>
            <a:pPr algn="ctr"/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Arkitekt og stadsplaneringschef i middelalderbyen Borgå i Finland 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81542277-FF54-470C-8F24-5679FC08E473}"/>
              </a:ext>
            </a:extLst>
          </p:cNvPr>
          <p:cNvSpPr txBox="1"/>
          <p:nvPr/>
        </p:nvSpPr>
        <p:spPr>
          <a:xfrm>
            <a:off x="4487934" y="1886492"/>
            <a:ext cx="74630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dirty="0">
                <a:solidFill>
                  <a:srgbClr val="1F1F1F"/>
                </a:solidFill>
                <a:effectLst/>
                <a:latin typeface="nimbus-sans-tw01con"/>
              </a:rPr>
              <a:t>Trästad - Nätverk - Norden</a:t>
            </a:r>
          </a:p>
          <a:p>
            <a:endParaRPr lang="sv-SE" dirty="0">
              <a:solidFill>
                <a:srgbClr val="1F1F1F"/>
              </a:solidFill>
              <a:latin typeface="nimbus-sans-tw01con"/>
            </a:endParaRPr>
          </a:p>
          <a:p>
            <a:r>
              <a:rPr lang="sv-SE" b="0" i="0" dirty="0">
                <a:solidFill>
                  <a:srgbClr val="1F1F1F"/>
                </a:solidFill>
                <a:effectLst/>
                <a:latin typeface="nimbus-sans-tw01con"/>
              </a:rPr>
              <a:t>Nätverket vill vara </a:t>
            </a:r>
          </a:p>
          <a:p>
            <a:r>
              <a:rPr lang="sv-SE" b="1" i="1" dirty="0">
                <a:solidFill>
                  <a:srgbClr val="1F1F1F"/>
                </a:solidFill>
                <a:effectLst/>
                <a:latin typeface="nimbus-sans-tw01con"/>
              </a:rPr>
              <a:t>ett forum för alla som är intresserade av den historiska, nordiska trästaden</a:t>
            </a:r>
            <a:r>
              <a:rPr lang="sv-SE" b="0" i="0" dirty="0">
                <a:solidFill>
                  <a:srgbClr val="1F1F1F"/>
                </a:solidFill>
                <a:effectLst/>
                <a:latin typeface="nimbus-sans-tw01con"/>
              </a:rPr>
              <a:t>, för dem som arbetar i kommuner vars historia och identitet är förknippade med den och för dem som är engagerade på annat sätt. </a:t>
            </a:r>
          </a:p>
          <a:p>
            <a:endParaRPr lang="sv-SE" dirty="0">
              <a:solidFill>
                <a:srgbClr val="1F1F1F"/>
              </a:solidFill>
              <a:latin typeface="nimbus-sans-tw01con"/>
            </a:endParaRPr>
          </a:p>
          <a:p>
            <a:r>
              <a:rPr lang="sv-SE" b="0" i="0" dirty="0">
                <a:solidFill>
                  <a:srgbClr val="1F1F1F"/>
                </a:solidFill>
                <a:effectLst/>
                <a:latin typeface="nimbus-sans-tw01con"/>
              </a:rPr>
              <a:t>Nätverket bildades i samband med trästadskonferensen i Trondheim 2016, på initiativ av fyra nordiska föreningar för byggnadskultur.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438526D-137B-4C6A-B1A9-A8F564BCAA7C}"/>
              </a:ext>
            </a:extLst>
          </p:cNvPr>
          <p:cNvSpPr txBox="1"/>
          <p:nvPr/>
        </p:nvSpPr>
        <p:spPr>
          <a:xfrm>
            <a:off x="4487935" y="4971507"/>
            <a:ext cx="1047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dirty="0">
                <a:solidFill>
                  <a:srgbClr val="1F1F1F"/>
                </a:solidFill>
                <a:effectLst/>
                <a:latin typeface="nimbus-sans-tw01con"/>
              </a:rPr>
              <a:t>Syftet är att stärka trästäderna som kulturarv, livsmiljö och besöksmål.</a:t>
            </a:r>
            <a:endParaRPr lang="fi-FI" b="1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C327295-B9A4-478B-A758-0D87014A5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13424" r="18864" b="10095"/>
          <a:stretch/>
        </p:blipFill>
        <p:spPr>
          <a:xfrm>
            <a:off x="471948" y="324463"/>
            <a:ext cx="3504218" cy="29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FDA612A-61A1-40E7-99B1-520455437578}"/>
              </a:ext>
            </a:extLst>
          </p:cNvPr>
          <p:cNvSpPr txBox="1"/>
          <p:nvPr/>
        </p:nvSpPr>
        <p:spPr>
          <a:xfrm>
            <a:off x="1791928" y="1607142"/>
            <a:ext cx="1169989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Stort</a:t>
            </a:r>
            <a:r>
              <a:rPr lang="fi-FI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</a:t>
            </a:r>
            <a:r>
              <a:rPr lang="fi-FI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til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vores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særlige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samarbejdspartnere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i-FI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Nordisk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Ministerråd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økonomisk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støtte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til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konferencen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russiske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samarbejdsprojekt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Helsingør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Kommune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økonomisk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støtte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Byggefirmaet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STARK for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sponsorering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af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materialer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lokaler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oreningen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Bindingsværk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at have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arrangeret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konferencen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2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B9F3E7F-F3D2-42FC-B333-7DBB683A5C84}"/>
              </a:ext>
            </a:extLst>
          </p:cNvPr>
          <p:cNvSpPr txBox="1"/>
          <p:nvPr/>
        </p:nvSpPr>
        <p:spPr>
          <a:xfrm>
            <a:off x="794446" y="1917290"/>
            <a:ext cx="10603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  <a:p>
            <a:pPr marL="828040" indent="-828040" algn="ctr"/>
            <a:r>
              <a:rPr lang="fi-FI" dirty="0" err="1"/>
              <a:t>Följande</a:t>
            </a:r>
            <a:r>
              <a:rPr lang="fi-FI" dirty="0"/>
              <a:t> </a:t>
            </a:r>
            <a:r>
              <a:rPr lang="fi-FI" dirty="0" err="1"/>
              <a:t>keynote</a:t>
            </a:r>
            <a:r>
              <a:rPr lang="fi-FI" dirty="0"/>
              <a:t> </a:t>
            </a:r>
            <a:r>
              <a:rPr lang="fi-FI" dirty="0" err="1"/>
              <a:t>speakers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: </a:t>
            </a:r>
          </a:p>
          <a:p>
            <a:pPr marL="828040" indent="-828040" algn="ctr"/>
            <a:endParaRPr lang="fi-FI" dirty="0"/>
          </a:p>
          <a:p>
            <a:pPr marL="828040" indent="-828040" algn="ctr"/>
            <a:r>
              <a:rPr lang="da-D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Göran Ylander</a:t>
            </a:r>
            <a:r>
              <a:rPr lang="da-D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(S): </a:t>
            </a:r>
            <a:r>
              <a:rPr lang="da-D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Kulturmiljø i en foranderlig verden</a:t>
            </a:r>
          </a:p>
          <a:p>
            <a:pPr marL="828040" indent="-828040" algn="ctr"/>
            <a:endParaRPr lang="da-DK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 indent="-828040" algn="ctr"/>
            <a:r>
              <a:rPr lang="da-D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Frank Ladegaard Erichsen</a:t>
            </a:r>
            <a:r>
              <a:rPr lang="da-D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(DK)</a:t>
            </a:r>
          </a:p>
          <a:p>
            <a:pPr marL="828040" indent="-828040" algn="ctr"/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 indent="-828040" algn="ctr"/>
            <a:endParaRPr lang="fi-FI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 indent="-828040" algn="ctr"/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 indent="-828040" algn="ctr"/>
            <a:r>
              <a:rPr lang="fi-FI" dirty="0"/>
              <a:t>Vi </a:t>
            </a:r>
            <a:r>
              <a:rPr lang="fi-FI" dirty="0" err="1"/>
              <a:t>önskar</a:t>
            </a:r>
            <a:r>
              <a:rPr lang="fi-FI" dirty="0"/>
              <a:t> alla </a:t>
            </a:r>
            <a:r>
              <a:rPr lang="fi-FI" dirty="0" err="1"/>
              <a:t>deltagare</a:t>
            </a:r>
            <a:r>
              <a:rPr lang="fi-FI" dirty="0"/>
              <a:t> en </a:t>
            </a:r>
            <a:r>
              <a:rPr lang="fi-FI" dirty="0" err="1"/>
              <a:t>givande</a:t>
            </a:r>
            <a:r>
              <a:rPr lang="fi-FI" dirty="0"/>
              <a:t> </a:t>
            </a:r>
            <a:r>
              <a:rPr lang="fi-FI" dirty="0" err="1"/>
              <a:t>konferens</a:t>
            </a:r>
            <a:r>
              <a:rPr lang="fi-FI" dirty="0"/>
              <a:t>!</a:t>
            </a:r>
          </a:p>
          <a:p>
            <a:pPr marL="828040" indent="-828040" algn="ctr"/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85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A56201D-10DE-46C1-899F-D6303E6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98" y="0"/>
            <a:ext cx="6367604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3DEF9D-3631-4280-B484-7932E5A3D19D}"/>
              </a:ext>
            </a:extLst>
          </p:cNvPr>
          <p:cNvSpPr txBox="1"/>
          <p:nvPr/>
        </p:nvSpPr>
        <p:spPr>
          <a:xfrm rot="943087">
            <a:off x="6418498" y="2583918"/>
            <a:ext cx="594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MEANWHILE IN GLASGOW…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370A291-1F52-4FD9-AB3D-1BC14EF6E547}"/>
              </a:ext>
            </a:extLst>
          </p:cNvPr>
          <p:cNvSpPr/>
          <p:nvPr/>
        </p:nvSpPr>
        <p:spPr>
          <a:xfrm>
            <a:off x="2401037" y="4023373"/>
            <a:ext cx="2572119" cy="90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7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0187F4-E518-4BC2-8481-F5BA6716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28"/>
            <a:ext cx="10515600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i-FI" sz="2800" b="1" dirty="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Building </a:t>
            </a:r>
            <a:r>
              <a:rPr lang="fi-FI" sz="2800" b="1" dirty="0" err="1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back</a:t>
            </a:r>
            <a:r>
              <a:rPr lang="fi-FI" sz="2800" b="1" dirty="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fi-FI" sz="2800" b="1" dirty="0" err="1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better</a:t>
            </a:r>
            <a:r>
              <a:rPr lang="fi-FI" sz="2800" b="1" dirty="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8E1399-B68D-475B-A8AD-2DD1EBC3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62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generally understood to use the disaster as a trigger to create more resilient nations and societies than before </a:t>
            </a:r>
          </a:p>
          <a:p>
            <a:pPr marL="0" indent="0">
              <a:buNone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implementation of well-balanced disaster risk reduction measures, including physical restoration of infrastructure, revitalization of livelihood and economy/industry,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and the restoration of local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2" tooltip="Culture"/>
              </a:rPr>
              <a:t>culture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3" tooltip="Natural environment"/>
              </a:rPr>
              <a:t>environment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</a:p>
          <a:p>
            <a:endParaRPr lang="en-US" b="0" i="0" dirty="0">
              <a:solidFill>
                <a:srgbClr val="202122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a concept that was fully agreed as one of the most important concepts among each state's delegates and embedded into the Sendai Framework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56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2B4E355-E039-4D32-8A28-37168559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b="59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8379A64-3AEA-4588-848C-6B9CC184C421}"/>
              </a:ext>
            </a:extLst>
          </p:cNvPr>
          <p:cNvSpPr/>
          <p:nvPr/>
        </p:nvSpPr>
        <p:spPr>
          <a:xfrm>
            <a:off x="723832" y="2332950"/>
            <a:ext cx="6750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/>
              <a:t>Särskilt</a:t>
            </a:r>
            <a:r>
              <a:rPr lang="en-US" sz="2400" dirty="0"/>
              <a:t> </a:t>
            </a:r>
            <a:r>
              <a:rPr lang="en-US" sz="2400" dirty="0" err="1"/>
              <a:t>värdesatt</a:t>
            </a:r>
            <a:r>
              <a:rPr lang="en-US" sz="2400" dirty="0"/>
              <a:t> man: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9DBEABC-D337-432D-86EB-86F560EB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32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Sisällön paikkamerkki 56">
            <a:extLst>
              <a:ext uri="{FF2B5EF4-FFF2-40B4-BE49-F238E27FC236}">
                <a16:creationId xmlns:a16="http://schemas.microsoft.com/office/drawing/2014/main" id="{1876159C-7E2E-4D6D-8D06-DE865C29C015}"/>
              </a:ext>
            </a:extLst>
          </p:cNvPr>
          <p:cNvSpPr txBox="1">
            <a:spLocks/>
          </p:cNvSpPr>
          <p:nvPr/>
        </p:nvSpPr>
        <p:spPr>
          <a:xfrm>
            <a:off x="665796" y="3364479"/>
            <a:ext cx="3695699" cy="5077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Vacker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byggnation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0" name="Sisällön paikkamerkki 56">
            <a:extLst>
              <a:ext uri="{FF2B5EF4-FFF2-40B4-BE49-F238E27FC236}">
                <a16:creationId xmlns:a16="http://schemas.microsoft.com/office/drawing/2014/main" id="{D73B0D28-9FA5-4465-BD99-753697109242}"/>
              </a:ext>
            </a:extLst>
          </p:cNvPr>
          <p:cNvSpPr txBox="1">
            <a:spLocks/>
          </p:cNvSpPr>
          <p:nvPr/>
        </p:nvSpPr>
        <p:spPr>
          <a:xfrm>
            <a:off x="5682072" y="5785689"/>
            <a:ext cx="3428302" cy="42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Tät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bebyggelse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i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centrum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2" name="Sisällön paikkamerkki 56">
            <a:extLst>
              <a:ext uri="{FF2B5EF4-FFF2-40B4-BE49-F238E27FC236}">
                <a16:creationId xmlns:a16="http://schemas.microsoft.com/office/drawing/2014/main" id="{202AAFDF-0D6E-4E4C-8171-9511B39EFAA1}"/>
              </a:ext>
            </a:extLst>
          </p:cNvPr>
          <p:cNvSpPr txBox="1">
            <a:spLocks/>
          </p:cNvSpPr>
          <p:nvPr/>
        </p:nvSpPr>
        <p:spPr>
          <a:xfrm>
            <a:off x="1899970" y="4311602"/>
            <a:ext cx="5574492" cy="42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i-FI" sz="1800" b="1" dirty="0" err="1"/>
              <a:t>Kollektivtrafikförbindelser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Sisällön paikkamerkki 56">
            <a:extLst>
              <a:ext uri="{FF2B5EF4-FFF2-40B4-BE49-F238E27FC236}">
                <a16:creationId xmlns:a16="http://schemas.microsoft.com/office/drawing/2014/main" id="{9FBE4730-B86B-48B9-AE79-2F39FF025B02}"/>
              </a:ext>
            </a:extLst>
          </p:cNvPr>
          <p:cNvSpPr txBox="1">
            <a:spLocks/>
          </p:cNvSpPr>
          <p:nvPr/>
        </p:nvSpPr>
        <p:spPr>
          <a:xfrm>
            <a:off x="1046524" y="5337440"/>
            <a:ext cx="3695699" cy="5077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Hinderfrihet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3" name="Sisällön paikkamerkki 56">
            <a:extLst>
              <a:ext uri="{FF2B5EF4-FFF2-40B4-BE49-F238E27FC236}">
                <a16:creationId xmlns:a16="http://schemas.microsoft.com/office/drawing/2014/main" id="{956EFFEE-B57C-462A-A991-4B433FF05F87}"/>
              </a:ext>
            </a:extLst>
          </p:cNvPr>
          <p:cNvSpPr txBox="1">
            <a:spLocks/>
          </p:cNvSpPr>
          <p:nvPr/>
        </p:nvSpPr>
        <p:spPr>
          <a:xfrm>
            <a:off x="4568663" y="2711756"/>
            <a:ext cx="3428302" cy="42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i-FI" sz="1800" b="1" dirty="0" err="1"/>
              <a:t>Klimatsmarta</a:t>
            </a:r>
            <a:r>
              <a:rPr lang="fi-FI" sz="1800" b="1" dirty="0"/>
              <a:t> </a:t>
            </a:r>
            <a:r>
              <a:rPr lang="fi-FI" sz="1800" b="1" dirty="0" err="1"/>
              <a:t>lösningar</a:t>
            </a:r>
            <a:endParaRPr lang="fi-FI" sz="1800" b="1" dirty="0"/>
          </a:p>
        </p:txBody>
      </p:sp>
      <p:sp>
        <p:nvSpPr>
          <p:cNvPr id="24" name="Sisällön paikkamerkki 56">
            <a:extLst>
              <a:ext uri="{FF2B5EF4-FFF2-40B4-BE49-F238E27FC236}">
                <a16:creationId xmlns:a16="http://schemas.microsoft.com/office/drawing/2014/main" id="{975C9E87-5673-4030-9A66-4A71EA5D5638}"/>
              </a:ext>
            </a:extLst>
          </p:cNvPr>
          <p:cNvSpPr txBox="1">
            <a:spLocks/>
          </p:cNvSpPr>
          <p:nvPr/>
        </p:nvSpPr>
        <p:spPr>
          <a:xfrm>
            <a:off x="8221437" y="4919506"/>
            <a:ext cx="3428302" cy="42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Gemenskap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5" name="Sisällön paikkamerkki 56">
            <a:extLst>
              <a:ext uri="{FF2B5EF4-FFF2-40B4-BE49-F238E27FC236}">
                <a16:creationId xmlns:a16="http://schemas.microsoft.com/office/drawing/2014/main" id="{C2B8E890-81CB-402E-A548-BC79D2BB5675}"/>
              </a:ext>
            </a:extLst>
          </p:cNvPr>
          <p:cNvSpPr txBox="1">
            <a:spLocks/>
          </p:cNvSpPr>
          <p:nvPr/>
        </p:nvSpPr>
        <p:spPr>
          <a:xfrm>
            <a:off x="8120040" y="3723993"/>
            <a:ext cx="3428302" cy="42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Digitalisering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6146" name="Picture 2" descr="😋 Get Emoji — All Emojis to ✂️ Copy and 📋 Paste 👌">
            <a:extLst>
              <a:ext uri="{FF2B5EF4-FFF2-40B4-BE49-F238E27FC236}">
                <a16:creationId xmlns:a16="http://schemas.microsoft.com/office/drawing/2014/main" id="{3D641E9D-1E65-4C09-852F-85A9EE9C4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t="58794" r="72521" b="20887"/>
          <a:stretch/>
        </p:blipFill>
        <p:spPr bwMode="auto">
          <a:xfrm>
            <a:off x="3776027" y="3149276"/>
            <a:ext cx="500331" cy="7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😋 Get Emoji — All Emojis to ✂️ Copy and 📋 Paste 👌">
            <a:extLst>
              <a:ext uri="{FF2B5EF4-FFF2-40B4-BE49-F238E27FC236}">
                <a16:creationId xmlns:a16="http://schemas.microsoft.com/office/drawing/2014/main" id="{E307E2F4-0066-4FEF-8937-E3609953A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5" t="2252" r="37003" b="79535"/>
          <a:stretch/>
        </p:blipFill>
        <p:spPr bwMode="auto">
          <a:xfrm>
            <a:off x="10759387" y="4919506"/>
            <a:ext cx="524875" cy="6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😋 Get Emoji — All Emojis to ✂️ Copy and 📋 Paste 👌">
            <a:extLst>
              <a:ext uri="{FF2B5EF4-FFF2-40B4-BE49-F238E27FC236}">
                <a16:creationId xmlns:a16="http://schemas.microsoft.com/office/drawing/2014/main" id="{4646B3CF-7DB7-497B-ABDD-C7AF06148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60057" r="89410" b="21589"/>
          <a:stretch/>
        </p:blipFill>
        <p:spPr bwMode="auto">
          <a:xfrm>
            <a:off x="3874084" y="5154055"/>
            <a:ext cx="694579" cy="6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😋 Get Emoji — All Emojis to ✂️ Copy and 📋 Paste 👌">
            <a:extLst>
              <a:ext uri="{FF2B5EF4-FFF2-40B4-BE49-F238E27FC236}">
                <a16:creationId xmlns:a16="http://schemas.microsoft.com/office/drawing/2014/main" id="{A9373C84-DD6B-4439-B0E5-A947B2FCF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t="59722" r="27932" b="20534"/>
          <a:stretch/>
        </p:blipFill>
        <p:spPr bwMode="auto">
          <a:xfrm>
            <a:off x="6521259" y="4147092"/>
            <a:ext cx="633291" cy="7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😋 Get Emoji — All Emojis to ✂️ Copy and 📋 Paste 👌">
            <a:extLst>
              <a:ext uri="{FF2B5EF4-FFF2-40B4-BE49-F238E27FC236}">
                <a16:creationId xmlns:a16="http://schemas.microsoft.com/office/drawing/2014/main" id="{57E8E3DB-D07A-4F53-80E1-5CABF1505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8" t="58981" r="47212" b="22387"/>
          <a:stretch/>
        </p:blipFill>
        <p:spPr bwMode="auto">
          <a:xfrm>
            <a:off x="8997517" y="5618502"/>
            <a:ext cx="408574" cy="6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😋 Get Emoji — All Emojis to ✂️ Copy and 📋 Paste 👌">
            <a:extLst>
              <a:ext uri="{FF2B5EF4-FFF2-40B4-BE49-F238E27FC236}">
                <a16:creationId xmlns:a16="http://schemas.microsoft.com/office/drawing/2014/main" id="{49923FF5-412D-4F3C-BFFB-B810E0D61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78548" r="80263" b="-2034"/>
          <a:stretch/>
        </p:blipFill>
        <p:spPr bwMode="auto">
          <a:xfrm>
            <a:off x="7728528" y="2498026"/>
            <a:ext cx="931521" cy="12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py and Paste Emoji Pictures Awesome Emoji Copy Paste On Emoji to Copy  Emoji for U | Android emoji, Emoji pictures, Emoji">
            <a:extLst>
              <a:ext uri="{FF2B5EF4-FFF2-40B4-BE49-F238E27FC236}">
                <a16:creationId xmlns:a16="http://schemas.microsoft.com/office/drawing/2014/main" id="{D1BFA86B-400E-472A-9F4F-2F1350818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7" r="86491"/>
          <a:stretch/>
        </p:blipFill>
        <p:spPr bwMode="auto">
          <a:xfrm>
            <a:off x="10759845" y="3723993"/>
            <a:ext cx="541803" cy="5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orakulmio 25">
            <a:extLst>
              <a:ext uri="{FF2B5EF4-FFF2-40B4-BE49-F238E27FC236}">
                <a16:creationId xmlns:a16="http://schemas.microsoft.com/office/drawing/2014/main" id="{9ED2703B-AD1A-4E3B-8E03-AD6130582FD0}"/>
              </a:ext>
            </a:extLst>
          </p:cNvPr>
          <p:cNvSpPr/>
          <p:nvPr/>
        </p:nvSpPr>
        <p:spPr>
          <a:xfrm>
            <a:off x="346075" y="1385049"/>
            <a:ext cx="10540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/>
              <a:t>År</a:t>
            </a:r>
            <a:r>
              <a:rPr lang="en-US" sz="2400" b="1" dirty="0"/>
              <a:t> 2020 </a:t>
            </a:r>
            <a:r>
              <a:rPr lang="en-US" sz="2400" b="1" dirty="0" err="1"/>
              <a:t>svarade</a:t>
            </a:r>
            <a:r>
              <a:rPr lang="en-US" sz="2400" b="1" dirty="0"/>
              <a:t> man </a:t>
            </a:r>
            <a:r>
              <a:rPr lang="en-US" sz="2400" b="1" dirty="0" err="1"/>
              <a:t>i</a:t>
            </a:r>
            <a:r>
              <a:rPr lang="en-US" sz="2400" b="1" dirty="0"/>
              <a:t> Borgå </a:t>
            </a:r>
            <a:r>
              <a:rPr lang="en-US" sz="2400" b="1" dirty="0" err="1"/>
              <a:t>på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enkät</a:t>
            </a:r>
            <a:r>
              <a:rPr lang="en-US" sz="2400" b="1" dirty="0"/>
              <a:t> </a:t>
            </a:r>
            <a:r>
              <a:rPr lang="en-US" sz="2400" b="1" dirty="0" err="1"/>
              <a:t>gällande</a:t>
            </a:r>
            <a:r>
              <a:rPr lang="en-US" sz="2400" b="1" dirty="0"/>
              <a:t> </a:t>
            </a:r>
            <a:r>
              <a:rPr lang="en-US" sz="2400" b="1" dirty="0" err="1"/>
              <a:t>boende</a:t>
            </a:r>
            <a:r>
              <a:rPr lang="en-US" sz="2400" b="1" dirty="0"/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DA9BE78B-4A30-4ECB-82A9-301F9DC23C0E}"/>
              </a:ext>
            </a:extLst>
          </p:cNvPr>
          <p:cNvSpPr/>
          <p:nvPr/>
        </p:nvSpPr>
        <p:spPr>
          <a:xfrm>
            <a:off x="323855" y="343703"/>
            <a:ext cx="7404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3600" b="1" dirty="0" err="1"/>
              <a:t>Vad</a:t>
            </a:r>
            <a:r>
              <a:rPr lang="fi-FI" sz="3600" b="1" dirty="0"/>
              <a:t> </a:t>
            </a:r>
            <a:r>
              <a:rPr lang="fi-FI" sz="3600" b="1" dirty="0" err="1"/>
              <a:t>drömmer</a:t>
            </a:r>
            <a:r>
              <a:rPr lang="fi-FI" sz="3600" b="1" dirty="0"/>
              <a:t> </a:t>
            </a:r>
            <a:r>
              <a:rPr lang="fi-FI" sz="3600" b="1" dirty="0" err="1"/>
              <a:t>invånare</a:t>
            </a:r>
            <a:r>
              <a:rPr lang="fi-FI" sz="3600" b="1" dirty="0"/>
              <a:t> i Borgå </a:t>
            </a:r>
            <a:r>
              <a:rPr lang="fi-FI" sz="3600" b="1" dirty="0" err="1"/>
              <a:t>om</a:t>
            </a:r>
            <a:r>
              <a:rPr lang="fi-FI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5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1" grpId="0"/>
      <p:bldP spid="40" grpId="0"/>
      <p:bldP spid="42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8379A64-3AEA-4588-848C-6B9CC184C421}"/>
              </a:ext>
            </a:extLst>
          </p:cNvPr>
          <p:cNvSpPr/>
          <p:nvPr/>
        </p:nvSpPr>
        <p:spPr>
          <a:xfrm>
            <a:off x="2559869" y="1098587"/>
            <a:ext cx="6750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drömbostad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9DBEABC-D337-432D-86EB-86F560EB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38650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Sisällön paikkamerkki 56">
            <a:extLst>
              <a:ext uri="{FF2B5EF4-FFF2-40B4-BE49-F238E27FC236}">
                <a16:creationId xmlns:a16="http://schemas.microsoft.com/office/drawing/2014/main" id="{1876159C-7E2E-4D6D-8D06-DE865C29C015}"/>
              </a:ext>
            </a:extLst>
          </p:cNvPr>
          <p:cNvSpPr txBox="1">
            <a:spLocks/>
          </p:cNvSpPr>
          <p:nvPr/>
        </p:nvSpPr>
        <p:spPr>
          <a:xfrm>
            <a:off x="1103805" y="4756949"/>
            <a:ext cx="3131932" cy="5077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…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är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ett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egnahemshus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…</a:t>
            </a:r>
          </a:p>
        </p:txBody>
      </p:sp>
      <p:sp>
        <p:nvSpPr>
          <p:cNvPr id="40" name="Sisällön paikkamerkki 56">
            <a:extLst>
              <a:ext uri="{FF2B5EF4-FFF2-40B4-BE49-F238E27FC236}">
                <a16:creationId xmlns:a16="http://schemas.microsoft.com/office/drawing/2014/main" id="{D73B0D28-9FA5-4465-BD99-753697109242}"/>
              </a:ext>
            </a:extLst>
          </p:cNvPr>
          <p:cNvSpPr txBox="1">
            <a:spLocks/>
          </p:cNvSpPr>
          <p:nvPr/>
        </p:nvSpPr>
        <p:spPr>
          <a:xfrm>
            <a:off x="8409896" y="4767989"/>
            <a:ext cx="3428302" cy="42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…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är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byggd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i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trä</a:t>
            </a:r>
            <a:r>
              <a:rPr lang="fi-FI" sz="1800" b="1" dirty="0"/>
              <a:t>!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3075" name="Picture 3" descr="One Line Illustration House High Res Stock Images | Shutterstock">
            <a:extLst>
              <a:ext uri="{FF2B5EF4-FFF2-40B4-BE49-F238E27FC236}">
                <a16:creationId xmlns:a16="http://schemas.microsoft.com/office/drawing/2014/main" id="{6594DE2A-27FB-48B5-902D-81745E418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1394" r="1250" b="8787"/>
          <a:stretch/>
        </p:blipFill>
        <p:spPr bwMode="auto">
          <a:xfrm>
            <a:off x="1335939" y="3142629"/>
            <a:ext cx="2062094" cy="14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isällön paikkamerkki 56">
            <a:extLst>
              <a:ext uri="{FF2B5EF4-FFF2-40B4-BE49-F238E27FC236}">
                <a16:creationId xmlns:a16="http://schemas.microsoft.com/office/drawing/2014/main" id="{202AAFDF-0D6E-4E4C-8171-9511B39EFAA1}"/>
              </a:ext>
            </a:extLst>
          </p:cNvPr>
          <p:cNvSpPr txBox="1">
            <a:spLocks/>
          </p:cNvSpPr>
          <p:nvPr/>
        </p:nvSpPr>
        <p:spPr>
          <a:xfrm>
            <a:off x="3546880" y="4767989"/>
            <a:ext cx="5574492" cy="42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742959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</a:defRPr>
            </a:lvl1pPr>
            <a:lvl2pPr marL="555757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2pPr>
            <a:lvl3pPr marL="833636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3pPr>
            <a:lvl4pPr marL="1111514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4pPr>
            <a:lvl5pPr marL="1389392" indent="-277878" defTabSz="742959">
              <a:lnSpc>
                <a:spcPct val="12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5pPr>
            <a:lvl6pPr marL="1667271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6pPr>
            <a:lvl7pPr marL="1945149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7pPr>
            <a:lvl8pPr marL="2223028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8pPr>
            <a:lvl9pPr marL="2500906" indent="-277878" defTabSz="742959">
              <a:spcBef>
                <a:spcPts val="0"/>
              </a:spcBef>
              <a:buClrTx/>
              <a:buFont typeface="Arial" pitchFamily="34" charset="0"/>
              <a:buChar char="•"/>
              <a:defRPr sz="1463"/>
            </a:lvl9pPr>
          </a:lstStyle>
          <a:p>
            <a:pPr marL="0" marR="0" lvl="0" indent="0" algn="ctr" defTabSz="74295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…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har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tre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sovrum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… </a:t>
            </a:r>
          </a:p>
        </p:txBody>
      </p:sp>
      <p:pic>
        <p:nvPicPr>
          <p:cNvPr id="3079" name="Picture 7" descr="Three Bedroom Flat Plan 3 Bedroom Apartment Floor Plans Awesome Plan Of  Flat Unusual Des… | Apartment floor plans, Small apartment floor plans,  Bungalow floor plans">
            <a:extLst>
              <a:ext uri="{FF2B5EF4-FFF2-40B4-BE49-F238E27FC236}">
                <a16:creationId xmlns:a16="http://schemas.microsoft.com/office/drawing/2014/main" id="{B2D97930-B0CF-44A6-B566-A44E821E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76" y="3308528"/>
            <a:ext cx="1698524" cy="13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Sokeripaperi- Puun vuosirengas seepia - Ullanunelma Oy">
            <a:extLst>
              <a:ext uri="{FF2B5EF4-FFF2-40B4-BE49-F238E27FC236}">
                <a16:creationId xmlns:a16="http://schemas.microsoft.com/office/drawing/2014/main" id="{F1D7D64C-CFD8-4990-B2FD-7A05CFDD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84" y="3203884"/>
            <a:ext cx="1528754" cy="14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uorakulmio 43">
            <a:extLst>
              <a:ext uri="{FF2B5EF4-FFF2-40B4-BE49-F238E27FC236}">
                <a16:creationId xmlns:a16="http://schemas.microsoft.com/office/drawing/2014/main" id="{317FF59D-8AEA-4A62-81E4-59A0188D5B86}"/>
              </a:ext>
            </a:extLst>
          </p:cNvPr>
          <p:cNvSpPr/>
          <p:nvPr/>
        </p:nvSpPr>
        <p:spPr>
          <a:xfrm>
            <a:off x="497775" y="2345500"/>
            <a:ext cx="2062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~ 80% 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E6371672-B3A0-4BB5-8C71-8D985E911780}"/>
              </a:ext>
            </a:extLst>
          </p:cNvPr>
          <p:cNvSpPr/>
          <p:nvPr/>
        </p:nvSpPr>
        <p:spPr>
          <a:xfrm>
            <a:off x="4033906" y="2339368"/>
            <a:ext cx="2062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~ 60% 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03471D89-7FEF-4F5D-9F24-2A1A96D03AB5}"/>
              </a:ext>
            </a:extLst>
          </p:cNvPr>
          <p:cNvSpPr/>
          <p:nvPr/>
        </p:nvSpPr>
        <p:spPr>
          <a:xfrm>
            <a:off x="8231767" y="2339368"/>
            <a:ext cx="2062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~ 70% </a:t>
            </a:r>
          </a:p>
        </p:txBody>
      </p:sp>
    </p:spTree>
    <p:extLst>
      <p:ext uri="{BB962C8B-B14F-4D97-AF65-F5344CB8AC3E}">
        <p14:creationId xmlns:p14="http://schemas.microsoft.com/office/powerpoint/2010/main" val="5128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8041F664-8A1D-437A-98E3-431C8131EF53">
            <a:extLst>
              <a:ext uri="{FF2B5EF4-FFF2-40B4-BE49-F238E27FC236}">
                <a16:creationId xmlns:a16="http://schemas.microsoft.com/office/drawing/2014/main" id="{24E22BA5-B961-4011-B9F9-31A8BBA9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66" y="0"/>
            <a:ext cx="9154634" cy="68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8CCCB3B-C21A-4451-A3E5-734BEEDE938D}"/>
              </a:ext>
            </a:extLst>
          </p:cNvPr>
          <p:cNvSpPr txBox="1"/>
          <p:nvPr/>
        </p:nvSpPr>
        <p:spPr>
          <a:xfrm>
            <a:off x="170124" y="202022"/>
            <a:ext cx="662674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 err="1"/>
              <a:t>Att</a:t>
            </a:r>
            <a:r>
              <a:rPr lang="fi-FI" sz="3600" b="1" dirty="0"/>
              <a:t> </a:t>
            </a:r>
            <a:r>
              <a:rPr lang="fi-FI" sz="3600" b="1" dirty="0" err="1"/>
              <a:t>motarbeta</a:t>
            </a:r>
            <a:r>
              <a:rPr lang="fi-FI" sz="3600" b="1" dirty="0"/>
              <a:t> </a:t>
            </a:r>
            <a:r>
              <a:rPr lang="fi-FI" sz="3600" b="1" dirty="0" err="1"/>
              <a:t>klimatförändring</a:t>
            </a:r>
            <a:r>
              <a:rPr lang="fi-FI" sz="3600" b="1" dirty="0"/>
              <a:t> </a:t>
            </a:r>
            <a:r>
              <a:rPr lang="fi-FI" sz="3600" b="1" dirty="0" err="1"/>
              <a:t>med</a:t>
            </a:r>
            <a:r>
              <a:rPr lang="fi-FI" sz="3600" b="1" dirty="0"/>
              <a:t> </a:t>
            </a:r>
            <a:r>
              <a:rPr lang="fi-FI" sz="3600" b="1" dirty="0" err="1"/>
              <a:t>traditionella</a:t>
            </a:r>
            <a:r>
              <a:rPr lang="fi-FI" sz="3600" b="1" dirty="0"/>
              <a:t> </a:t>
            </a:r>
            <a:r>
              <a:rPr lang="fi-FI" sz="3600" b="1" dirty="0" err="1"/>
              <a:t>konstruktioner</a:t>
            </a:r>
            <a:endParaRPr lang="fi-FI" sz="3600" b="1" dirty="0"/>
          </a:p>
          <a:p>
            <a:endParaRPr lang="fi-FI" dirty="0"/>
          </a:p>
          <a:p>
            <a:r>
              <a:rPr lang="fi-FI" sz="1600" i="1" dirty="0" err="1">
                <a:solidFill>
                  <a:srgbClr val="A73E06"/>
                </a:solidFill>
              </a:rPr>
              <a:t>Pilotprojekt</a:t>
            </a:r>
            <a:r>
              <a:rPr lang="fi-FI" sz="1600" i="1" dirty="0">
                <a:solidFill>
                  <a:srgbClr val="A73E06"/>
                </a:solidFill>
              </a:rPr>
              <a:t>:</a:t>
            </a:r>
          </a:p>
          <a:p>
            <a:r>
              <a:rPr lang="fi-FI" sz="1600" i="1" dirty="0" err="1">
                <a:solidFill>
                  <a:srgbClr val="A73E06"/>
                </a:solidFill>
              </a:rPr>
              <a:t>Aspfjärilsvägen</a:t>
            </a:r>
            <a:r>
              <a:rPr lang="fi-FI" sz="1600" i="1" dirty="0">
                <a:solidFill>
                  <a:srgbClr val="A73E06"/>
                </a:solidFill>
              </a:rPr>
              <a:t> 27, Helsingfors</a:t>
            </a:r>
          </a:p>
          <a:p>
            <a:endParaRPr lang="fi-FI" sz="2000" i="1" dirty="0"/>
          </a:p>
          <a:p>
            <a:r>
              <a:rPr lang="fi-FI" sz="1500" dirty="0">
                <a:solidFill>
                  <a:srgbClr val="F8D9AC"/>
                </a:solidFill>
              </a:rPr>
              <a:t>Minna Aarnio ja Jukka Reinikainen</a:t>
            </a:r>
          </a:p>
          <a:p>
            <a:r>
              <a:rPr lang="fi-FI" sz="1500" dirty="0">
                <a:solidFill>
                  <a:srgbClr val="F8D9AC"/>
                </a:solidFill>
              </a:rPr>
              <a:t>Rakennusasiaintoimisto Aarre Oy</a:t>
            </a:r>
          </a:p>
          <a:p>
            <a:endParaRPr lang="fi-FI" sz="1500" dirty="0">
              <a:solidFill>
                <a:srgbClr val="F8D9AC"/>
              </a:solidFill>
            </a:endParaRPr>
          </a:p>
          <a:p>
            <a:r>
              <a:rPr lang="fi-FI" sz="1500" dirty="0">
                <a:solidFill>
                  <a:srgbClr val="DECDAF"/>
                </a:solidFill>
              </a:rPr>
              <a:t>UNDER ARBETE 2021-2022</a:t>
            </a:r>
          </a:p>
        </p:txBody>
      </p:sp>
    </p:spTree>
    <p:extLst>
      <p:ext uri="{BB962C8B-B14F-4D97-AF65-F5344CB8AC3E}">
        <p14:creationId xmlns:p14="http://schemas.microsoft.com/office/powerpoint/2010/main" val="387108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8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9F3D98B1-9A37-4F95-B773-DFEF0F0FDA00">
            <a:extLst>
              <a:ext uri="{FF2B5EF4-FFF2-40B4-BE49-F238E27FC236}">
                <a16:creationId xmlns:a16="http://schemas.microsoft.com/office/drawing/2014/main" id="{228A1302-B56B-496C-A6B2-1EA89D28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E41B775-7539-4768-8633-984DD87C6E52}"/>
              </a:ext>
            </a:extLst>
          </p:cNvPr>
          <p:cNvSpPr txBox="1"/>
          <p:nvPr/>
        </p:nvSpPr>
        <p:spPr>
          <a:xfrm>
            <a:off x="9324753" y="499730"/>
            <a:ext cx="2711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Genom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bra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stadsplanering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kan</a:t>
            </a:r>
            <a:r>
              <a:rPr lang="fi-FI" dirty="0">
                <a:solidFill>
                  <a:schemeClr val="bg1"/>
                </a:solidFill>
              </a:rPr>
              <a:t> vi </a:t>
            </a:r>
            <a:r>
              <a:rPr lang="fi-FI" dirty="0" err="1">
                <a:solidFill>
                  <a:schemeClr val="bg1"/>
                </a:solidFill>
              </a:rPr>
              <a:t>skapa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goda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förutsättningar</a:t>
            </a:r>
            <a:r>
              <a:rPr lang="fi-FI" dirty="0">
                <a:solidFill>
                  <a:schemeClr val="bg1"/>
                </a:solidFill>
              </a:rPr>
              <a:t> för </a:t>
            </a:r>
            <a:r>
              <a:rPr lang="fi-FI" dirty="0" err="1">
                <a:solidFill>
                  <a:schemeClr val="bg1"/>
                </a:solidFill>
              </a:rPr>
              <a:t>att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integrera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olika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typer</a:t>
            </a:r>
            <a:r>
              <a:rPr lang="fi-FI" dirty="0">
                <a:solidFill>
                  <a:schemeClr val="bg1"/>
                </a:solidFill>
              </a:rPr>
              <a:t> av </a:t>
            </a:r>
            <a:r>
              <a:rPr lang="fi-FI" dirty="0" err="1">
                <a:solidFill>
                  <a:schemeClr val="bg1"/>
                </a:solidFill>
              </a:rPr>
              <a:t>konstruktioner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skalor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material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och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historiska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skikt</a:t>
            </a:r>
            <a:r>
              <a:rPr lang="fi-FI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41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E97D392C-2B30-4DF0-BBD7-315E8B1D2A69">
            <a:extLst>
              <a:ext uri="{FF2B5EF4-FFF2-40B4-BE49-F238E27FC236}">
                <a16:creationId xmlns:a16="http://schemas.microsoft.com/office/drawing/2014/main" id="{5A782EE6-B532-416F-81A9-D1E99C32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ED0101F-B181-4712-993D-ECBA0B21B287}"/>
              </a:ext>
            </a:extLst>
          </p:cNvPr>
          <p:cNvSpPr txBox="1"/>
          <p:nvPr/>
        </p:nvSpPr>
        <p:spPr>
          <a:xfrm>
            <a:off x="223283" y="382772"/>
            <a:ext cx="8187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 err="1"/>
              <a:t>Från</a:t>
            </a:r>
            <a:r>
              <a:rPr lang="fi-FI" sz="5400" dirty="0"/>
              <a:t> </a:t>
            </a:r>
            <a:r>
              <a:rPr lang="fi-FI" sz="5400" dirty="0" err="1"/>
              <a:t>betongbrutalism</a:t>
            </a:r>
            <a:r>
              <a:rPr lang="fi-FI" sz="5400" dirty="0"/>
              <a:t> </a:t>
            </a:r>
            <a:r>
              <a:rPr lang="fi-FI" sz="5400" dirty="0" err="1"/>
              <a:t>till</a:t>
            </a:r>
            <a:r>
              <a:rPr lang="fi-FI" sz="5400" dirty="0"/>
              <a:t>…</a:t>
            </a:r>
          </a:p>
          <a:p>
            <a:r>
              <a:rPr lang="fi-FI" sz="5400" b="1" dirty="0"/>
              <a:t>TRÄBRUTALISM! </a:t>
            </a:r>
          </a:p>
        </p:txBody>
      </p:sp>
    </p:spTree>
    <p:extLst>
      <p:ext uri="{BB962C8B-B14F-4D97-AF65-F5344CB8AC3E}">
        <p14:creationId xmlns:p14="http://schemas.microsoft.com/office/powerpoint/2010/main" val="54852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402</Words>
  <Application>Microsoft Office PowerPoint</Application>
  <PresentationFormat>Laajakuva</PresentationFormat>
  <Paragraphs>79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nimbus-sans-tw01con</vt:lpstr>
      <vt:lpstr>Office-teema</vt:lpstr>
      <vt:lpstr>PowerPoint-esitys</vt:lpstr>
      <vt:lpstr>PowerPoint-esitys</vt:lpstr>
      <vt:lpstr>Building back better?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MOLLGREN DAN</dc:creator>
  <cp:lastModifiedBy>MOLLGREN DAN</cp:lastModifiedBy>
  <cp:revision>17</cp:revision>
  <dcterms:created xsi:type="dcterms:W3CDTF">2021-11-09T09:00:13Z</dcterms:created>
  <dcterms:modified xsi:type="dcterms:W3CDTF">2021-11-10T06:58:24Z</dcterms:modified>
</cp:coreProperties>
</file>